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257" r:id="rId3"/>
    <p:sldId id="258" r:id="rId4"/>
    <p:sldId id="262" r:id="rId5"/>
    <p:sldId id="259" r:id="rId6"/>
    <p:sldId id="261" r:id="rId7"/>
    <p:sldId id="263" r:id="rId8"/>
    <p:sldId id="265" r:id="rId9"/>
    <p:sldId id="264" r:id="rId10"/>
    <p:sldId id="267" r:id="rId11"/>
    <p:sldId id="270" r:id="rId12"/>
    <p:sldId id="271" r:id="rId13"/>
    <p:sldId id="286" r:id="rId14"/>
    <p:sldId id="307" r:id="rId15"/>
    <p:sldId id="308" r:id="rId16"/>
    <p:sldId id="309" r:id="rId17"/>
    <p:sldId id="310" r:id="rId18"/>
    <p:sldId id="311" r:id="rId19"/>
    <p:sldId id="287" r:id="rId20"/>
    <p:sldId id="288" r:id="rId21"/>
    <p:sldId id="289" r:id="rId22"/>
    <p:sldId id="290" r:id="rId23"/>
    <p:sldId id="291" r:id="rId24"/>
    <p:sldId id="292" r:id="rId25"/>
    <p:sldId id="293" r:id="rId26"/>
    <p:sldId id="294" r:id="rId27"/>
    <p:sldId id="295" r:id="rId28"/>
    <p:sldId id="296" r:id="rId29"/>
    <p:sldId id="297" r:id="rId30"/>
    <p:sldId id="298" r:id="rId31"/>
    <p:sldId id="299" r:id="rId32"/>
    <p:sldId id="303" r:id="rId33"/>
    <p:sldId id="301" r:id="rId34"/>
    <p:sldId id="302" r:id="rId35"/>
    <p:sldId id="304" r:id="rId36"/>
    <p:sldId id="305" r:id="rId37"/>
    <p:sldId id="306" r:id="rId38"/>
    <p:sldId id="285" r:id="rId39"/>
    <p:sldId id="284" r:id="rId40"/>
    <p:sldId id="272" r:id="rId41"/>
    <p:sldId id="283" r:id="rId42"/>
    <p:sldId id="273" r:id="rId43"/>
    <p:sldId id="275" r:id="rId44"/>
    <p:sldId id="280" r:id="rId45"/>
    <p:sldId id="314" r:id="rId46"/>
    <p:sldId id="315" r:id="rId47"/>
    <p:sldId id="281" r:id="rId48"/>
    <p:sldId id="316" r:id="rId49"/>
    <p:sldId id="276" r:id="rId50"/>
    <p:sldId id="277" r:id="rId51"/>
    <p:sldId id="279" r:id="rId52"/>
    <p:sldId id="278" r:id="rId53"/>
    <p:sldId id="313" r:id="rId54"/>
    <p:sldId id="269"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24" autoAdjust="0"/>
  </p:normalViewPr>
  <p:slideViewPr>
    <p:cSldViewPr snapToGrid="0">
      <p:cViewPr varScale="1">
        <p:scale>
          <a:sx n="116" d="100"/>
          <a:sy n="116" d="100"/>
        </p:scale>
        <p:origin x="27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88CBC6-F62E-4D76-9EF9-6930F122531B}" type="datetimeFigureOut">
              <a:rPr lang="en-GB" smtClean="0"/>
              <a:t>07/12/2023</a:t>
            </a:fld>
            <a:endParaRPr lang="en-GB"/>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GB"/>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959D7-9641-493E-9ED8-DAA16C57ACEE}" type="slidenum">
              <a:rPr lang="en-GB" smtClean="0"/>
              <a:t>‹#›</a:t>
            </a:fld>
            <a:endParaRPr lang="en-GB"/>
          </a:p>
        </p:txBody>
      </p:sp>
    </p:spTree>
    <p:extLst>
      <p:ext uri="{BB962C8B-B14F-4D97-AF65-F5344CB8AC3E}">
        <p14:creationId xmlns:p14="http://schemas.microsoft.com/office/powerpoint/2010/main" val="2994155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1" dirty="0"/>
              <a:t>Overkill for simpler systems:</a:t>
            </a:r>
            <a:r>
              <a:rPr lang="en-GB" dirty="0"/>
              <a:t> Pub/Sub is an overkill for simple systems which are unlikely to scale up. If you’re operating systems where elastic scaling is not required and where static scaling will suffice, think twice before using Pub/Sub. Similarly, if your system only needs to communicate with a few other components or services, using Pub/Sub might be excessive.</a:t>
            </a:r>
          </a:p>
          <a:p>
            <a:endParaRPr lang="en-GB" dirty="0"/>
          </a:p>
          <a:p>
            <a:r>
              <a:rPr lang="en-GB" b="1" dirty="0"/>
              <a:t>Inappropriate for periodic/background tasks:</a:t>
            </a:r>
            <a:r>
              <a:rPr lang="en-GB" dirty="0"/>
              <a:t> Pub/Sub is an asynchronous method of sending information. Therefore, it is not suitable for systems that run as periodic background tasks, like </a:t>
            </a:r>
            <a:r>
              <a:rPr lang="en-GB" dirty="0" err="1"/>
              <a:t>cron</a:t>
            </a:r>
            <a:r>
              <a:rPr lang="en-GB" dirty="0"/>
              <a:t> jobs which are triggered over a particular time period.</a:t>
            </a:r>
          </a:p>
          <a:p>
            <a:endParaRPr lang="en-GB" dirty="0"/>
          </a:p>
          <a:p>
            <a:r>
              <a:rPr lang="en-GB" b="1" dirty="0"/>
              <a:t>Non-event-driven systems:</a:t>
            </a:r>
            <a:r>
              <a:rPr lang="en-GB" dirty="0"/>
              <a:t> Pub/Sub is typically used in event-driven systems, where components react to changes in the system state. If your system is not event-driven, but instead follows a more traditional request/response or batch processing model, Pub/Sub might not be the best choice.</a:t>
            </a:r>
          </a:p>
          <a:p>
            <a:endParaRPr lang="en-GB" dirty="0"/>
          </a:p>
          <a:p>
            <a:r>
              <a:rPr lang="en-GB" b="1" dirty="0"/>
              <a:t>Synchronous communication</a:t>
            </a:r>
            <a:r>
              <a:rPr lang="en-GB" dirty="0"/>
              <a:t>: Pub/Sub is designed for asynchronous communication, where the publisher doesn't wait for a response from the subscriber. If you need a synchronous request-response communication pattern, you should consider using something else instead of Pub/Sub.</a:t>
            </a:r>
          </a:p>
          <a:p>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5</a:t>
            </a:fld>
            <a:endParaRPr lang="en-GB"/>
          </a:p>
        </p:txBody>
      </p:sp>
    </p:spTree>
    <p:extLst>
      <p:ext uri="{BB962C8B-B14F-4D97-AF65-F5344CB8AC3E}">
        <p14:creationId xmlns:p14="http://schemas.microsoft.com/office/powerpoint/2010/main" val="3609378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1A1523"/>
                </a:solidFill>
                <a:effectLst/>
                <a:latin typeface="Inter"/>
              </a:rPr>
              <a:t>Kafka consumers have a configuration for how to behave when they don’t have a previously committed offset. This can happen if the consumer application has a bug and it is down. For example, if Kafka has a retention of 7 days, and your consumer is down for more than 7 days, the offsets are "invalid" as they will be deleted.</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36</a:t>
            </a:fld>
            <a:endParaRPr lang="en-GB"/>
          </a:p>
        </p:txBody>
      </p:sp>
    </p:spTree>
    <p:extLst>
      <p:ext uri="{BB962C8B-B14F-4D97-AF65-F5344CB8AC3E}">
        <p14:creationId xmlns:p14="http://schemas.microsoft.com/office/powerpoint/2010/main" val="3990482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latin typeface="UberMoveText"/>
              </a:rPr>
              <a:t>Apache Kafka has another interesting feature not found in RabbitMQ - log compaction. </a:t>
            </a:r>
          </a:p>
        </p:txBody>
      </p:sp>
      <p:sp>
        <p:nvSpPr>
          <p:cNvPr id="4" name="Slayt Numarası Yer Tutucusu 3"/>
          <p:cNvSpPr>
            <a:spLocks noGrp="1"/>
          </p:cNvSpPr>
          <p:nvPr>
            <p:ph type="sldNum" sz="quarter" idx="5"/>
          </p:nvPr>
        </p:nvSpPr>
        <p:spPr/>
        <p:txBody>
          <a:bodyPr/>
          <a:lstStyle/>
          <a:p>
            <a:fld id="{4D1959D7-9641-493E-9ED8-DAA16C57ACEE}" type="slidenum">
              <a:rPr lang="en-GB" smtClean="0"/>
              <a:t>40</a:t>
            </a:fld>
            <a:endParaRPr lang="en-GB"/>
          </a:p>
        </p:txBody>
      </p:sp>
    </p:spTree>
    <p:extLst>
      <p:ext uri="{BB962C8B-B14F-4D97-AF65-F5344CB8AC3E}">
        <p14:creationId xmlns:p14="http://schemas.microsoft.com/office/powerpoint/2010/main" val="24939918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41</a:t>
            </a:fld>
            <a:endParaRPr lang="en-GB"/>
          </a:p>
        </p:txBody>
      </p:sp>
    </p:spTree>
    <p:extLst>
      <p:ext uri="{BB962C8B-B14F-4D97-AF65-F5344CB8AC3E}">
        <p14:creationId xmlns:p14="http://schemas.microsoft.com/office/powerpoint/2010/main" val="361984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https://docs.ksqldb.io/en/latest/operate-and-deploy/how-it-works/</a:t>
            </a:r>
          </a:p>
          <a:p>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50</a:t>
            </a:fld>
            <a:endParaRPr lang="en-GB"/>
          </a:p>
        </p:txBody>
      </p:sp>
    </p:spTree>
    <p:extLst>
      <p:ext uri="{BB962C8B-B14F-4D97-AF65-F5344CB8AC3E}">
        <p14:creationId xmlns:p14="http://schemas.microsoft.com/office/powerpoint/2010/main" val="37223076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dirty="0"/>
              <a:t>Source: https://docs.ksqldb.io/en/latest/operate-and-deploy/how-it-works/</a:t>
            </a:r>
          </a:p>
        </p:txBody>
      </p:sp>
      <p:sp>
        <p:nvSpPr>
          <p:cNvPr id="4" name="Slayt Numarası Yer Tutucusu 3"/>
          <p:cNvSpPr>
            <a:spLocks noGrp="1"/>
          </p:cNvSpPr>
          <p:nvPr>
            <p:ph type="sldNum" sz="quarter" idx="5"/>
          </p:nvPr>
        </p:nvSpPr>
        <p:spPr/>
        <p:txBody>
          <a:bodyPr/>
          <a:lstStyle/>
          <a:p>
            <a:fld id="{4D1959D7-9641-493E-9ED8-DAA16C57ACEE}" type="slidenum">
              <a:rPr lang="en-GB" smtClean="0"/>
              <a:t>51</a:t>
            </a:fld>
            <a:endParaRPr lang="en-GB"/>
          </a:p>
        </p:txBody>
      </p:sp>
    </p:spTree>
    <p:extLst>
      <p:ext uri="{BB962C8B-B14F-4D97-AF65-F5344CB8AC3E}">
        <p14:creationId xmlns:p14="http://schemas.microsoft.com/office/powerpoint/2010/main" val="35755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Source: https://docs.ksqldb.io/en/latest/operate-and-deploy/how-it-works/</a:t>
            </a:r>
          </a:p>
        </p:txBody>
      </p:sp>
      <p:sp>
        <p:nvSpPr>
          <p:cNvPr id="4" name="Slayt Numarası Yer Tutucusu 3"/>
          <p:cNvSpPr>
            <a:spLocks noGrp="1"/>
          </p:cNvSpPr>
          <p:nvPr>
            <p:ph type="sldNum" sz="quarter" idx="5"/>
          </p:nvPr>
        </p:nvSpPr>
        <p:spPr/>
        <p:txBody>
          <a:bodyPr/>
          <a:lstStyle/>
          <a:p>
            <a:fld id="{4D1959D7-9641-493E-9ED8-DAA16C57ACEE}" type="slidenum">
              <a:rPr lang="en-GB" smtClean="0"/>
              <a:t>52</a:t>
            </a:fld>
            <a:endParaRPr lang="en-GB"/>
          </a:p>
        </p:txBody>
      </p:sp>
    </p:spTree>
    <p:extLst>
      <p:ext uri="{BB962C8B-B14F-4D97-AF65-F5344CB8AC3E}">
        <p14:creationId xmlns:p14="http://schemas.microsoft.com/office/powerpoint/2010/main" val="21570576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GB" sz="2000" dirty="0"/>
              <a:t>Typically, a consumer advances the offset in a linear manner as messages are read. However, the position is actually controlled by the </a:t>
            </a:r>
            <a:r>
              <a:rPr lang="en-GB" sz="2000" b="1" i="1" dirty="0"/>
              <a:t>consumer</a:t>
            </a:r>
            <a:r>
              <a:rPr lang="en-GB" sz="2000" dirty="0"/>
              <a:t>, which can consume messages in any order. </a:t>
            </a:r>
          </a:p>
          <a:p>
            <a:pPr lvl="1"/>
            <a:r>
              <a:rPr lang="en-GB" sz="1800" dirty="0"/>
              <a:t>E.g. a consumer can reset to an older offset when reprocessing records.</a:t>
            </a:r>
          </a:p>
        </p:txBody>
      </p:sp>
      <p:sp>
        <p:nvSpPr>
          <p:cNvPr id="4" name="Slayt Numarası Yer Tutucusu 3"/>
          <p:cNvSpPr>
            <a:spLocks noGrp="1"/>
          </p:cNvSpPr>
          <p:nvPr>
            <p:ph type="sldNum" sz="quarter" idx="5"/>
          </p:nvPr>
        </p:nvSpPr>
        <p:spPr/>
        <p:txBody>
          <a:bodyPr/>
          <a:lstStyle/>
          <a:p>
            <a:fld id="{4D1959D7-9641-493E-9ED8-DAA16C57ACEE}" type="slidenum">
              <a:rPr lang="en-GB" smtClean="0"/>
              <a:t>11</a:t>
            </a:fld>
            <a:endParaRPr lang="en-GB"/>
          </a:p>
        </p:txBody>
      </p:sp>
    </p:spTree>
    <p:extLst>
      <p:ext uri="{BB962C8B-B14F-4D97-AF65-F5344CB8AC3E}">
        <p14:creationId xmlns:p14="http://schemas.microsoft.com/office/powerpoint/2010/main" val="2122447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algn="l"/>
            <a:r>
              <a:rPr lang="en-GB" b="0" i="0" dirty="0">
                <a:solidFill>
                  <a:srgbClr val="1A1523"/>
                </a:solidFill>
                <a:effectLst/>
                <a:latin typeface="Inter"/>
              </a:rPr>
              <a:t>If you would like to be sure that committed data is written to more than one replica, you need to set the minimum number of in-sync replicas to a higher value. If a topic has three replicas and you set </a:t>
            </a:r>
            <a:r>
              <a:rPr lang="en-GB" dirty="0" err="1"/>
              <a:t>min.insync.replicas</a:t>
            </a:r>
            <a:r>
              <a:rPr lang="en-GB" b="0" i="0" dirty="0">
                <a:solidFill>
                  <a:srgbClr val="1A1523"/>
                </a:solidFill>
                <a:effectLst/>
                <a:latin typeface="Inter"/>
              </a:rPr>
              <a:t> to </a:t>
            </a:r>
            <a:r>
              <a:rPr lang="en-GB" dirty="0"/>
              <a:t>2</a:t>
            </a:r>
            <a:r>
              <a:rPr lang="en-GB" b="0" i="0" dirty="0">
                <a:solidFill>
                  <a:srgbClr val="1A1523"/>
                </a:solidFill>
                <a:effectLst/>
                <a:latin typeface="Inter"/>
              </a:rPr>
              <a:t>, then you can only write to a partition in the topic if at least two out of the three replicas are in-sync. When all three replicas are in-sync, everything proceeds normally. This is also true if one of the replicas becomes unavailable. However, if two out of three replicas are not available, the brokers will no longer accept produce requests. Instead, producers that attempt to send data will receive </a:t>
            </a:r>
            <a:r>
              <a:rPr lang="en-GB" dirty="0" err="1"/>
              <a:t>NotEnoughReplicasException</a:t>
            </a:r>
            <a:r>
              <a:rPr lang="en-GB" b="0" i="0" dirty="0">
                <a:solidFill>
                  <a:srgbClr val="1A1523"/>
                </a:solidFill>
                <a:effectLst/>
                <a:latin typeface="Inter"/>
              </a:rPr>
              <a:t>.</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18</a:t>
            </a:fld>
            <a:endParaRPr lang="en-GB"/>
          </a:p>
        </p:txBody>
      </p:sp>
    </p:spTree>
    <p:extLst>
      <p:ext uri="{BB962C8B-B14F-4D97-AF65-F5344CB8AC3E}">
        <p14:creationId xmlns:p14="http://schemas.microsoft.com/office/powerpoint/2010/main" val="32147231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rgbClr val="1A1523"/>
                </a:solidFill>
                <a:effectLst/>
                <a:latin typeface="Inter"/>
              </a:rPr>
              <a:t>It is important to note that each topic partition is only assigned to one consumer within a consumer group, but a consumer from a consumer group can be assigned multiple partitions.</a:t>
            </a:r>
            <a:endParaRPr lang="en-GB" b="0" i="0" dirty="0">
              <a:solidFill>
                <a:srgbClr val="1A1523"/>
              </a:solidFill>
              <a:effectLst/>
              <a:latin typeface="Inter"/>
            </a:endParaRPr>
          </a:p>
        </p:txBody>
      </p:sp>
      <p:sp>
        <p:nvSpPr>
          <p:cNvPr id="4" name="Slayt Numarası Yer Tutucusu 3"/>
          <p:cNvSpPr>
            <a:spLocks noGrp="1"/>
          </p:cNvSpPr>
          <p:nvPr>
            <p:ph type="sldNum" sz="quarter" idx="5"/>
          </p:nvPr>
        </p:nvSpPr>
        <p:spPr/>
        <p:txBody>
          <a:bodyPr/>
          <a:lstStyle/>
          <a:p>
            <a:fld id="{4D1959D7-9641-493E-9ED8-DAA16C57ACEE}" type="slidenum">
              <a:rPr lang="en-GB" smtClean="0"/>
              <a:t>24</a:t>
            </a:fld>
            <a:endParaRPr lang="en-GB"/>
          </a:p>
        </p:txBody>
      </p:sp>
    </p:spTree>
    <p:extLst>
      <p:ext uri="{BB962C8B-B14F-4D97-AF65-F5344CB8AC3E}">
        <p14:creationId xmlns:p14="http://schemas.microsoft.com/office/powerpoint/2010/main" val="566870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4E4242"/>
                </a:solidFill>
                <a:effectLst/>
                <a:latin typeface="museo-sans"/>
              </a:rPr>
              <a:t>A consumer group with a single consumer will receive messages from all of a topics’ partitions.</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25</a:t>
            </a:fld>
            <a:endParaRPr lang="en-GB"/>
          </a:p>
        </p:txBody>
      </p:sp>
    </p:spTree>
    <p:extLst>
      <p:ext uri="{BB962C8B-B14F-4D97-AF65-F5344CB8AC3E}">
        <p14:creationId xmlns:p14="http://schemas.microsoft.com/office/powerpoint/2010/main" val="3999813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4E4242"/>
                </a:solidFill>
                <a:effectLst/>
                <a:latin typeface="museo-sans"/>
              </a:rPr>
              <a:t>A consumer group with two consumers will each receive messages from half of the topic partitions.</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26</a:t>
            </a:fld>
            <a:endParaRPr lang="en-GB"/>
          </a:p>
        </p:txBody>
      </p:sp>
    </p:spTree>
    <p:extLst>
      <p:ext uri="{BB962C8B-B14F-4D97-AF65-F5344CB8AC3E}">
        <p14:creationId xmlns:p14="http://schemas.microsoft.com/office/powerpoint/2010/main" val="42742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4E4242"/>
                </a:solidFill>
                <a:effectLst/>
                <a:latin typeface="museo-sans"/>
              </a:rPr>
              <a:t>Consumer groups will balance their consumers across partitions, up until the ratio is 1:1.</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27</a:t>
            </a:fld>
            <a:endParaRPr lang="en-GB"/>
          </a:p>
        </p:txBody>
      </p:sp>
    </p:spTree>
    <p:extLst>
      <p:ext uri="{BB962C8B-B14F-4D97-AF65-F5344CB8AC3E}">
        <p14:creationId xmlns:p14="http://schemas.microsoft.com/office/powerpoint/2010/main" val="667628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4E4242"/>
                </a:solidFill>
                <a:effectLst/>
                <a:latin typeface="museo-sans"/>
              </a:rPr>
              <a:t>However, if there are more consumers than partitions, any extra consumers will not receive messages.</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28</a:t>
            </a:fld>
            <a:endParaRPr lang="en-GB"/>
          </a:p>
        </p:txBody>
      </p:sp>
    </p:spTree>
    <p:extLst>
      <p:ext uri="{BB962C8B-B14F-4D97-AF65-F5344CB8AC3E}">
        <p14:creationId xmlns:p14="http://schemas.microsoft.com/office/powerpoint/2010/main" val="1840933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Resmi Yer Tutucusu 1"/>
          <p:cNvSpPr>
            <a:spLocks noGrp="1" noRot="1" noChangeAspect="1"/>
          </p:cNvSpPr>
          <p:nvPr>
            <p:ph type="sldImg"/>
          </p:nvPr>
        </p:nvSpPr>
        <p:spPr/>
      </p:sp>
      <p:sp>
        <p:nvSpPr>
          <p:cNvPr id="3" name="Not Yer Tutucusu 2"/>
          <p:cNvSpPr>
            <a:spLocks noGrp="1"/>
          </p:cNvSpPr>
          <p:nvPr>
            <p:ph type="body" idx="1"/>
          </p:nvPr>
        </p:nvSpPr>
        <p:spPr/>
        <p:txBody>
          <a:bodyPr/>
          <a:lstStyle/>
          <a:p>
            <a:r>
              <a:rPr lang="en-GB" b="0" i="0" dirty="0">
                <a:solidFill>
                  <a:srgbClr val="000000"/>
                </a:solidFill>
                <a:effectLst/>
                <a:latin typeface="Roboto" panose="02000000000000000000" pitchFamily="2" charset="0"/>
              </a:rPr>
              <a:t>When writing to an external system, it can be challenging to coordinate the data the consumer is receiving and the consumer’s position in the data. Typically, this might be done with a two-phase commit, storing the consumer position, and then storing the consumed data. In contrast, Kafka stores the position in the same place it stores the consumed data. For example, a Connect connector populates data in Hadoop Distributed File System (HDFS) along with the offsets of the data it reads so that it is guaranteed that both data and offsets are updated, or neither is.</a:t>
            </a:r>
            <a:endParaRPr lang="en-GB" dirty="0"/>
          </a:p>
        </p:txBody>
      </p:sp>
      <p:sp>
        <p:nvSpPr>
          <p:cNvPr id="4" name="Slayt Numarası Yer Tutucusu 3"/>
          <p:cNvSpPr>
            <a:spLocks noGrp="1"/>
          </p:cNvSpPr>
          <p:nvPr>
            <p:ph type="sldNum" sz="quarter" idx="5"/>
          </p:nvPr>
        </p:nvSpPr>
        <p:spPr/>
        <p:txBody>
          <a:bodyPr/>
          <a:lstStyle/>
          <a:p>
            <a:fld id="{4D1959D7-9641-493E-9ED8-DAA16C57ACEE}" type="slidenum">
              <a:rPr lang="en-GB" smtClean="0"/>
              <a:t>34</a:t>
            </a:fld>
            <a:endParaRPr lang="en-GB"/>
          </a:p>
        </p:txBody>
      </p:sp>
    </p:spTree>
    <p:extLst>
      <p:ext uri="{BB962C8B-B14F-4D97-AF65-F5344CB8AC3E}">
        <p14:creationId xmlns:p14="http://schemas.microsoft.com/office/powerpoint/2010/main" val="265818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bg>
      <p:bgPr>
        <a:solidFill>
          <a:schemeClr val="accent1"/>
        </a:solidFill>
        <a:effectLst/>
      </p:bgPr>
    </p:bg>
    <p:spTree>
      <p:nvGrpSpPr>
        <p:cNvPr id="1" name=""/>
        <p:cNvGrpSpPr/>
        <p:nvPr/>
      </p:nvGrpSpPr>
      <p:grpSpPr>
        <a:xfrm>
          <a:off x="0" y="0"/>
          <a:ext cx="0" cy="0"/>
          <a:chOff x="0" y="0"/>
          <a:chExt cx="0" cy="0"/>
        </a:xfrm>
      </p:grpSpPr>
      <p:sp>
        <p:nvSpPr>
          <p:cNvPr id="11" name="Freeform 6" title="scalloped circle"/>
          <p:cNvSpPr/>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tr-TR"/>
              <a:t>Asıl başlık stilini düzenlemek için tıklayın</a:t>
            </a:r>
            <a:endParaRPr lang="en-US" dirty="0"/>
          </a:p>
        </p:txBody>
      </p:sp>
      <p:sp>
        <p:nvSpPr>
          <p:cNvPr id="3" name="Subtitle 2"/>
          <p:cNvSpPr>
            <a:spLocks noGrp="1"/>
          </p:cNvSpPr>
          <p:nvPr>
            <p:ph type="subTitle" idx="1"/>
          </p:nvPr>
        </p:nvSpPr>
        <p:spPr>
          <a:xfrm>
            <a:off x="2215045" y="5979196"/>
            <a:ext cx="8045373" cy="742279"/>
          </a:xfrm>
        </p:spPr>
        <p:txBody>
          <a:bodyPr anchor="t">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a:xfrm>
            <a:off x="1078523" y="6375679"/>
            <a:ext cx="2329722" cy="348462"/>
          </a:xfrm>
        </p:spPr>
        <p:txBody>
          <a:bodyPr/>
          <a:lstStyle>
            <a:lvl1pPr>
              <a:defRPr baseline="0">
                <a:solidFill>
                  <a:schemeClr val="accent1">
                    <a:lumMod val="50000"/>
                  </a:schemeClr>
                </a:solidFill>
              </a:defRPr>
            </a:lvl1pPr>
          </a:lstStyle>
          <a:p>
            <a:fld id="{AC0366EF-6012-4042-BF38-C071D1ECA57B}" type="datetimeFigureOut">
              <a:rPr lang="en-GB" smtClean="0"/>
              <a:t>07/12/2023</a:t>
            </a:fld>
            <a:endParaRPr lang="en-GB"/>
          </a:p>
        </p:txBody>
      </p:sp>
      <p:sp>
        <p:nvSpPr>
          <p:cNvPr id="5" name="Footer Placeholder 4"/>
          <p:cNvSpPr>
            <a:spLocks noGrp="1"/>
          </p:cNvSpPr>
          <p:nvPr>
            <p:ph type="ftr" sz="quarter" idx="11"/>
          </p:nvPr>
        </p:nvSpPr>
        <p:spPr>
          <a:xfrm>
            <a:off x="4180332" y="6375679"/>
            <a:ext cx="4114800" cy="345796"/>
          </a:xfrm>
        </p:spPr>
        <p:txBody>
          <a:bodyPr/>
          <a:lstStyle>
            <a:lvl1pPr>
              <a:defRPr baseline="0">
                <a:solidFill>
                  <a:schemeClr val="accent1">
                    <a:lumMod val="50000"/>
                  </a:schemeClr>
                </a:solidFill>
              </a:defRPr>
            </a:lvl1pPr>
          </a:lstStyle>
          <a:p>
            <a:endParaRPr lang="en-GB"/>
          </a:p>
        </p:txBody>
      </p:sp>
      <p:sp>
        <p:nvSpPr>
          <p:cNvPr id="6" name="Slide Number Placeholder 5"/>
          <p:cNvSpPr>
            <a:spLocks noGrp="1"/>
          </p:cNvSpPr>
          <p:nvPr>
            <p:ph type="sldNum" sz="quarter" idx="12"/>
          </p:nvPr>
        </p:nvSpPr>
        <p:spPr>
          <a:xfrm>
            <a:off x="9067218" y="6375679"/>
            <a:ext cx="2329723" cy="345796"/>
          </a:xfrm>
        </p:spPr>
        <p:txBody>
          <a:bodyPr/>
          <a:lstStyle>
            <a:lvl1pPr>
              <a:defRPr baseline="0">
                <a:solidFill>
                  <a:schemeClr val="accent1">
                    <a:lumMod val="50000"/>
                  </a:schemeClr>
                </a:solidFill>
              </a:defRPr>
            </a:lvl1pPr>
          </a:lstStyle>
          <a:p>
            <a:fld id="{511199A1-F944-4302-81C0-20E0655F85C4}" type="slidenum">
              <a:rPr lang="en-GB" smtClean="0"/>
              <a:t>‹#›</a:t>
            </a:fld>
            <a:endParaRPr lang="en-GB"/>
          </a:p>
        </p:txBody>
      </p:sp>
      <p:sp>
        <p:nvSpPr>
          <p:cNvPr id="13" name="Rectangle 12" title="left edge border"/>
          <p:cNvSpPr/>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295952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C0366EF-6012-4042-BF38-C071D1ECA57B}"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272075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C0366EF-6012-4042-BF38-C071D1ECA57B}"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856163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AC0366EF-6012-4042-BF38-C071D1ECA57B}" type="datetimeFigureOut">
              <a:rPr lang="en-GB" smtClean="0"/>
              <a:t>07/12/2023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986367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Bölüm Üst Bilgisi">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242929" y="1073888"/>
            <a:ext cx="8187071" cy="4064627"/>
          </a:xfrm>
        </p:spPr>
        <p:txBody>
          <a:bodyPr anchor="b">
            <a:normAutofit/>
          </a:bodyPr>
          <a:lstStyle>
            <a:lvl1pPr>
              <a:defRPr sz="8400" spc="800" baseline="0">
                <a:solidFill>
                  <a:schemeClr val="tx2"/>
                </a:solidFill>
              </a:defRPr>
            </a:lvl1pPr>
          </a:lstStyle>
          <a:p>
            <a:r>
              <a:rPr lang="tr-TR"/>
              <a:t>Asıl başlık stilini düzenlemek için tıklayın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a:xfrm>
            <a:off x="3236546" y="6375679"/>
            <a:ext cx="1493947" cy="348462"/>
          </a:xfrm>
        </p:spPr>
        <p:txBody>
          <a:bodyPr/>
          <a:lstStyle>
            <a:lvl1pPr>
              <a:defRPr baseline="0">
                <a:solidFill>
                  <a:schemeClr val="tx2"/>
                </a:solidFill>
              </a:defRPr>
            </a:lvl1pPr>
          </a:lstStyle>
          <a:p>
            <a:fld id="{AC0366EF-6012-4042-BF38-C071D1ECA57B}" type="datetimeFigureOut">
              <a:rPr lang="en-GB" smtClean="0"/>
              <a:t>07/12/2023</a:t>
            </a:fld>
            <a:endParaRPr lang="en-GB"/>
          </a:p>
        </p:txBody>
      </p:sp>
      <p:sp>
        <p:nvSpPr>
          <p:cNvPr id="5" name="Footer Placeholder 4"/>
          <p:cNvSpPr>
            <a:spLocks noGrp="1"/>
          </p:cNvSpPr>
          <p:nvPr>
            <p:ph type="ftr" sz="quarter" idx="11"/>
          </p:nvPr>
        </p:nvSpPr>
        <p:spPr>
          <a:xfrm>
            <a:off x="5279064" y="6375679"/>
            <a:ext cx="4114800" cy="345796"/>
          </a:xfrm>
        </p:spPr>
        <p:txBody>
          <a:bodyPr/>
          <a:lstStyle>
            <a:lvl1pPr>
              <a:defRPr baseline="0">
                <a:solidFill>
                  <a:schemeClr val="tx2"/>
                </a:solidFill>
              </a:defRPr>
            </a:lvl1pPr>
          </a:lstStyle>
          <a:p>
            <a:endParaRPr lang="en-GB"/>
          </a:p>
        </p:txBody>
      </p:sp>
      <p:sp>
        <p:nvSpPr>
          <p:cNvPr id="6" name="Slide Number Placeholder 5"/>
          <p:cNvSpPr>
            <a:spLocks noGrp="1"/>
          </p:cNvSpPr>
          <p:nvPr>
            <p:ph type="sldNum" sz="quarter" idx="12"/>
          </p:nvPr>
        </p:nvSpPr>
        <p:spPr>
          <a:xfrm>
            <a:off x="9942434" y="6375679"/>
            <a:ext cx="1487566" cy="345796"/>
          </a:xfrm>
        </p:spPr>
        <p:txBody>
          <a:bodyPr/>
          <a:lstStyle>
            <a:lvl1pPr>
              <a:defRPr baseline="0">
                <a:solidFill>
                  <a:schemeClr val="tx2"/>
                </a:solidFill>
              </a:defRPr>
            </a:lvl1pPr>
          </a:lstStyle>
          <a:p>
            <a:fld id="{511199A1-F944-4302-81C0-20E0655F85C4}" type="slidenum">
              <a:rPr lang="en-GB" smtClean="0"/>
              <a:t>‹#›</a:t>
            </a:fld>
            <a:endParaRPr lang="en-GB"/>
          </a:p>
        </p:txBody>
      </p:sp>
      <p:grpSp>
        <p:nvGrpSpPr>
          <p:cNvPr id="7" name="Group 6" title="left scallop shape"/>
          <p:cNvGrpSpPr/>
          <p:nvPr/>
        </p:nvGrpSpPr>
        <p:grpSpPr>
          <a:xfrm>
            <a:off x="0" y="0"/>
            <a:ext cx="2814638" cy="6858000"/>
            <a:chOff x="0" y="0"/>
            <a:chExt cx="2814638" cy="6858000"/>
          </a:xfrm>
        </p:grpSpPr>
        <p:sp>
          <p:nvSpPr>
            <p:cNvPr id="11" name="Freeform 6" title="left scallop shape"/>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16" name="Freeform 11" title="left scallop inline"/>
            <p:cNvSpPr/>
            <p:nvPr/>
          </p:nvSpPr>
          <p:spPr bwMode="auto">
            <a:xfrm>
              <a:off x="874382" y="0"/>
              <a:ext cx="1646238"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Tree>
    <p:extLst>
      <p:ext uri="{BB962C8B-B14F-4D97-AF65-F5344CB8AC3E}">
        <p14:creationId xmlns:p14="http://schemas.microsoft.com/office/powerpoint/2010/main" val="703449294"/>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AC0366EF-6012-4042-BF38-C071D1ECA57B}" type="datetimeFigureOut">
              <a:rPr lang="en-GB" smtClean="0"/>
              <a:t>07/12/2023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269271472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1257300"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633864" y="2909102"/>
            <a:ext cx="4800600" cy="299639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AC0366EF-6012-4042-BF38-C071D1ECA57B}" type="datetimeFigureOut">
              <a:rPr lang="en-GB" smtClean="0"/>
              <a:t>07/12/2023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3372818510"/>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AC0366EF-6012-4042-BF38-C071D1ECA57B}" type="datetimeFigureOut">
              <a:rPr lang="en-GB" smtClean="0"/>
              <a:t>07/12/2023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14499003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0366EF-6012-4042-BF38-C071D1ECA57B}" type="datetimeFigureOut">
              <a:rPr lang="en-GB" smtClean="0"/>
              <a:t>07/12/2023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4149096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Başlıklı İçerik">
    <p:spTree>
      <p:nvGrpSpPr>
        <p:cNvPr id="1" name=""/>
        <p:cNvGrpSpPr/>
        <p:nvPr/>
      </p:nvGrpSpPr>
      <p:grpSpPr>
        <a:xfrm>
          <a:off x="0" y="0"/>
          <a:ext cx="0" cy="0"/>
          <a:chOff x="0" y="0"/>
          <a:chExt cx="0" cy="0"/>
        </a:xfrm>
      </p:grpSpPr>
      <p:sp>
        <p:nvSpPr>
          <p:cNvPr id="17"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2" name="Title 1"/>
          <p:cNvSpPr>
            <a:spLocks noGrp="1"/>
          </p:cNvSpPr>
          <p:nvPr>
            <p:ph type="title"/>
          </p:nvPr>
        </p:nvSpPr>
        <p:spPr>
          <a:xfrm>
            <a:off x="8337884" y="457199"/>
            <a:ext cx="3092115" cy="1196671"/>
          </a:xfrm>
        </p:spPr>
        <p:txBody>
          <a:bodyPr anchor="b">
            <a:normAutofit/>
          </a:bodyPr>
          <a:lstStyle>
            <a:lvl1pPr>
              <a:lnSpc>
                <a:spcPct val="100000"/>
              </a:lnSpc>
              <a:defRPr sz="1900" b="1" i="0" cap="all" spc="300" baseline="0">
                <a:solidFill>
                  <a:schemeClr val="accent1"/>
                </a:solidFill>
                <a:latin typeface="+mn-lt"/>
              </a:defRPr>
            </a:lvl1pPr>
          </a:lstStyle>
          <a:p>
            <a:r>
              <a:rPr lang="tr-TR"/>
              <a:t>Asıl başlık stilini düzenlemek için tıklayın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051" y="6375679"/>
            <a:ext cx="1233355" cy="348462"/>
          </a:xfrm>
        </p:spPr>
        <p:txBody>
          <a:bodyPr/>
          <a:lstStyle/>
          <a:p>
            <a:fld id="{AC0366EF-6012-4042-BF38-C071D1ECA57B}" type="datetimeFigureOut">
              <a:rPr lang="en-GB" smtClean="0"/>
              <a:t>07/12/2023</a:t>
            </a:fld>
            <a:endParaRPr lang="en-GB"/>
          </a:p>
        </p:txBody>
      </p:sp>
      <p:sp>
        <p:nvSpPr>
          <p:cNvPr id="6" name="Footer Placeholder 5"/>
          <p:cNvSpPr>
            <a:spLocks noGrp="1"/>
          </p:cNvSpPr>
          <p:nvPr>
            <p:ph type="ftr" sz="quarter" idx="11"/>
          </p:nvPr>
        </p:nvSpPr>
        <p:spPr>
          <a:xfrm>
            <a:off x="2103620" y="6375679"/>
            <a:ext cx="3482179" cy="345796"/>
          </a:xfrm>
        </p:spPr>
        <p:txBody>
          <a:bodyPr/>
          <a:lstStyle/>
          <a:p>
            <a:endParaRPr lang="en-GB"/>
          </a:p>
        </p:txBody>
      </p:sp>
      <p:sp>
        <p:nvSpPr>
          <p:cNvPr id="7" name="Slide Number Placeholder 6"/>
          <p:cNvSpPr>
            <a:spLocks noGrp="1"/>
          </p:cNvSpPr>
          <p:nvPr>
            <p:ph type="sldNum" sz="quarter" idx="12"/>
          </p:nvPr>
        </p:nvSpPr>
        <p:spPr>
          <a:xfrm>
            <a:off x="5691014" y="6375679"/>
            <a:ext cx="1232456" cy="345796"/>
          </a:xfrm>
        </p:spPr>
        <p:txBody>
          <a:bodyPr/>
          <a:lstStyle/>
          <a:p>
            <a:fld id="{511199A1-F944-4302-81C0-20E0655F85C4}" type="slidenum">
              <a:rPr lang="en-GB" smtClean="0"/>
              <a:t>‹#›</a:t>
            </a:fld>
            <a:endParaRPr lang="en-GB"/>
          </a:p>
        </p:txBody>
      </p:sp>
      <p:sp>
        <p:nvSpPr>
          <p:cNvPr id="8" name="Rectangle 7"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86762607"/>
      </p:ext>
    </p:extLst>
  </p:cSld>
  <p:clrMapOvr>
    <a:masterClrMapping/>
  </p:clrMapOvr>
  <p:extLst>
    <p:ext uri="{DCECCB84-F9BA-43D5-87BE-67443E8EF086}">
      <p15:sldGuideLst xmlns:p15="http://schemas.microsoft.com/office/powerpoint/2012/main">
        <p15:guide id="1" orient="horz" pos="6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aşlıklı Resim">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283464" y="0"/>
            <a:ext cx="7355585"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11" name="Freeform 11" title="right scallop background shape"/>
          <p:cNvSpPr/>
          <p:nvPr/>
        </p:nvSpPr>
        <p:spPr bwMode="auto">
          <a:xfrm>
            <a:off x="7389812" y="0"/>
            <a:ext cx="4802188"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12" name="Rectangle 11" title="left edge border"/>
          <p:cNvSpPr/>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3" y="457200"/>
            <a:ext cx="3092117" cy="1196670"/>
          </a:xfrm>
        </p:spPr>
        <p:txBody>
          <a:bodyPr anchor="b">
            <a:normAutofit/>
          </a:bodyPr>
          <a:lstStyle>
            <a:lvl1pPr>
              <a:lnSpc>
                <a:spcPct val="100000"/>
              </a:lnSpc>
              <a:defRPr sz="1900" b="1" i="0" spc="300" baseline="0">
                <a:solidFill>
                  <a:schemeClr val="accent1"/>
                </a:solidFill>
                <a:latin typeface="+mn-lt"/>
              </a:defRPr>
            </a:lvl1pPr>
          </a:lstStyle>
          <a:p>
            <a:r>
              <a:rPr lang="tr-TR"/>
              <a:t>Asıl başlık stilini düzenlemek için tıklayın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a:xfrm>
            <a:off x="765950" y="6375679"/>
            <a:ext cx="1232456" cy="348462"/>
          </a:xfrm>
        </p:spPr>
        <p:txBody>
          <a:bodyPr/>
          <a:lstStyle/>
          <a:p>
            <a:fld id="{AC0366EF-6012-4042-BF38-C071D1ECA57B}" type="datetimeFigureOut">
              <a:rPr lang="en-GB" smtClean="0"/>
              <a:t>07/12/2023</a:t>
            </a:fld>
            <a:endParaRPr lang="en-GB"/>
          </a:p>
        </p:txBody>
      </p:sp>
      <p:sp>
        <p:nvSpPr>
          <p:cNvPr id="6" name="Footer Placeholder 5"/>
          <p:cNvSpPr>
            <a:spLocks noGrp="1"/>
          </p:cNvSpPr>
          <p:nvPr>
            <p:ph type="ftr" sz="quarter" idx="11"/>
          </p:nvPr>
        </p:nvSpPr>
        <p:spPr>
          <a:xfrm>
            <a:off x="2103621" y="6375679"/>
            <a:ext cx="3482178" cy="345796"/>
          </a:xfrm>
        </p:spPr>
        <p:txBody>
          <a:bodyPr/>
          <a:lstStyle/>
          <a:p>
            <a:endParaRPr lang="en-GB"/>
          </a:p>
        </p:txBody>
      </p:sp>
      <p:sp>
        <p:nvSpPr>
          <p:cNvPr id="7" name="Slide Number Placeholder 6"/>
          <p:cNvSpPr>
            <a:spLocks noGrp="1"/>
          </p:cNvSpPr>
          <p:nvPr>
            <p:ph type="sldNum" sz="quarter" idx="12"/>
          </p:nvPr>
        </p:nvSpPr>
        <p:spPr>
          <a:xfrm>
            <a:off x="5687568" y="6375679"/>
            <a:ext cx="1234440" cy="345796"/>
          </a:xfrm>
        </p:spPr>
        <p:txBody>
          <a:bodyPr/>
          <a:lstStyle/>
          <a:p>
            <a:fld id="{511199A1-F944-4302-81C0-20E0655F85C4}" type="slidenum">
              <a:rPr lang="en-GB" smtClean="0"/>
              <a:t>‹#›</a:t>
            </a:fld>
            <a:endParaRPr lang="en-GB"/>
          </a:p>
        </p:txBody>
      </p:sp>
    </p:spTree>
    <p:extLst>
      <p:ext uri="{BB962C8B-B14F-4D97-AF65-F5344CB8AC3E}">
        <p14:creationId xmlns:p14="http://schemas.microsoft.com/office/powerpoint/2010/main" val="20477983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fld id="{AC0366EF-6012-4042-BF38-C071D1ECA57B}" type="datetimeFigureOut">
              <a:rPr lang="en-GB" smtClean="0"/>
              <a:t>07/12/2023</a:t>
            </a:fld>
            <a:endParaRPr lang="en-GB"/>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endParaRPr lang="en-GB"/>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fld id="{511199A1-F944-4302-81C0-20E0655F85C4}" type="slidenum">
              <a:rPr lang="en-GB" smtClean="0"/>
              <a:t>‹#›</a:t>
            </a:fld>
            <a:endParaRPr lang="en-GB"/>
          </a:p>
        </p:txBody>
      </p:sp>
      <p:sp>
        <p:nvSpPr>
          <p:cNvPr id="11" name="Freeform 6" title="Left scallop edge"/>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p:cNvSpPr/>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09802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100" kern="1200" cap="all" spc="200" baseline="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3" Type="http://schemas.openxmlformats.org/officeDocument/2006/relationships/hyperlink" Target="https://kafka.apache.org/20/documentation/streams/developer-guide/config-streams#num-standby-replica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www.confluent.io/blog/how-real-time-materialized-views-work-with-ksqldb/#replaying-from-changelog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developer.confluent.io/courses/architecture/compaction/"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developer.confluent.io/courses/architecture/compaction/"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docs.confluent.io/platform/current/_glossary.html#term-JSON-Schema" TargetMode="External"/><Relationship Id="rId2" Type="http://schemas.openxmlformats.org/officeDocument/2006/relationships/hyperlink" Target="https://docs.confluent.io/platform/current/_glossary.html#term-Avro" TargetMode="External"/><Relationship Id="rId1" Type="http://schemas.openxmlformats.org/officeDocument/2006/relationships/slideLayout" Target="../slideLayouts/slideLayout2.xml"/><Relationship Id="rId5" Type="http://schemas.openxmlformats.org/officeDocument/2006/relationships/image" Target="../media/image45.jpeg"/><Relationship Id="rId4" Type="http://schemas.openxmlformats.org/officeDocument/2006/relationships/hyperlink" Target="https://docs.confluent.io/platform/current/_glossary.html#term-Protobuf"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docs.confluent.io/kafka/operations-tools/topic-operations.html#topic-operation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uber.com/en-TR/blog/kafka-async-queuing-with-consumer-prox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B3C83A1-C1C3-408D-8031-DA5A04EA4507}"/>
              </a:ext>
            </a:extLst>
          </p:cNvPr>
          <p:cNvSpPr>
            <a:spLocks noGrp="1"/>
          </p:cNvSpPr>
          <p:nvPr>
            <p:ph type="ctrTitle"/>
          </p:nvPr>
        </p:nvSpPr>
        <p:spPr/>
        <p:txBody>
          <a:bodyPr/>
          <a:lstStyle/>
          <a:p>
            <a:r>
              <a:rPr lang="en-GB" dirty="0"/>
              <a:t>Apache </a:t>
            </a:r>
            <a:r>
              <a:rPr lang="en-GB" dirty="0" err="1"/>
              <a:t>kafka</a:t>
            </a:r>
            <a:endParaRPr lang="en-GB" dirty="0"/>
          </a:p>
        </p:txBody>
      </p:sp>
      <p:sp>
        <p:nvSpPr>
          <p:cNvPr id="3" name="Alt Başlık 2">
            <a:extLst>
              <a:ext uri="{FF2B5EF4-FFF2-40B4-BE49-F238E27FC236}">
                <a16:creationId xmlns:a16="http://schemas.microsoft.com/office/drawing/2014/main" id="{6DD1E3CE-49C6-4E46-902A-7B795FF3B762}"/>
              </a:ext>
            </a:extLst>
          </p:cNvPr>
          <p:cNvSpPr>
            <a:spLocks noGrp="1"/>
          </p:cNvSpPr>
          <p:nvPr>
            <p:ph type="subTitle" idx="1"/>
          </p:nvPr>
        </p:nvSpPr>
        <p:spPr>
          <a:xfrm>
            <a:off x="2215045" y="5840628"/>
            <a:ext cx="8045373" cy="880848"/>
          </a:xfrm>
        </p:spPr>
        <p:txBody>
          <a:bodyPr>
            <a:normAutofit fontScale="77500" lnSpcReduction="20000"/>
          </a:bodyPr>
          <a:lstStyle/>
          <a:p>
            <a:r>
              <a:rPr lang="en-GB" dirty="0"/>
              <a:t>Meltem </a:t>
            </a:r>
            <a:r>
              <a:rPr lang="en-GB" dirty="0" err="1"/>
              <a:t>yılmaz</a:t>
            </a:r>
            <a:endParaRPr lang="en-GB" dirty="0"/>
          </a:p>
          <a:p>
            <a:r>
              <a:rPr lang="en-GB" cap="none" dirty="0"/>
              <a:t>Big Data Engineer</a:t>
            </a:r>
          </a:p>
          <a:p>
            <a:r>
              <a:rPr lang="en-GB" cap="none" dirty="0"/>
              <a:t>meltemyilmaz@havelsan.com.tr</a:t>
            </a:r>
          </a:p>
        </p:txBody>
      </p:sp>
    </p:spTree>
    <p:extLst>
      <p:ext uri="{BB962C8B-B14F-4D97-AF65-F5344CB8AC3E}">
        <p14:creationId xmlns:p14="http://schemas.microsoft.com/office/powerpoint/2010/main" val="988674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Apache Kafka Core Concepts</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200" y="1825625"/>
            <a:ext cx="3956222" cy="4351338"/>
          </a:xfrm>
        </p:spPr>
        <p:txBody>
          <a:bodyPr>
            <a:normAutofit lnSpcReduction="10000"/>
          </a:bodyPr>
          <a:lstStyle/>
          <a:p>
            <a:pPr algn="l">
              <a:buFont typeface="Arial" panose="020B0604020202020204" pitchFamily="34" charset="0"/>
              <a:buChar char="•"/>
            </a:pPr>
            <a:r>
              <a:rPr lang="en-GB" sz="2000" b="1" dirty="0"/>
              <a:t>Broker</a:t>
            </a:r>
            <a:r>
              <a:rPr lang="en-GB" sz="2000" dirty="0"/>
              <a:t>: Handles all requests from clients (produce, consume, and metadata) and keeps data replicated within the cluster. There can be one or more brokers in a cluster.</a:t>
            </a:r>
          </a:p>
          <a:p>
            <a:pPr algn="l">
              <a:buFont typeface="Arial" panose="020B0604020202020204" pitchFamily="34" charset="0"/>
              <a:buChar char="•"/>
            </a:pPr>
            <a:r>
              <a:rPr lang="en-GB" sz="2000" b="1" dirty="0"/>
              <a:t>Zookeeper</a:t>
            </a:r>
            <a:r>
              <a:rPr lang="en-GB" sz="2000" dirty="0"/>
              <a:t>: Keeps the state of the cluster (brokers, topics, users).</a:t>
            </a:r>
          </a:p>
          <a:p>
            <a:pPr algn="l">
              <a:buFont typeface="Arial" panose="020B0604020202020204" pitchFamily="34" charset="0"/>
              <a:buChar char="•"/>
            </a:pPr>
            <a:r>
              <a:rPr lang="en-GB" sz="2000" b="1" dirty="0"/>
              <a:t>Producer</a:t>
            </a:r>
            <a:r>
              <a:rPr lang="en-GB" sz="2000" dirty="0"/>
              <a:t>: Sends records to a broker.</a:t>
            </a:r>
          </a:p>
          <a:p>
            <a:pPr algn="l">
              <a:buFont typeface="Arial" panose="020B0604020202020204" pitchFamily="34" charset="0"/>
              <a:buChar char="•"/>
            </a:pPr>
            <a:r>
              <a:rPr lang="en-GB" sz="2000" b="1" dirty="0"/>
              <a:t>Consumer</a:t>
            </a:r>
            <a:r>
              <a:rPr lang="en-GB" sz="2000" dirty="0"/>
              <a:t>: Consumes batches of records from the broker.</a:t>
            </a:r>
          </a:p>
        </p:txBody>
      </p:sp>
      <p:pic>
        <p:nvPicPr>
          <p:cNvPr id="8194" name="Picture 2" descr="Part 1: Apache Kafka for beginners - What is Apache Kafka? - CloudKarafka, Apache  Kafka Message streaming as a Service">
            <a:extLst>
              <a:ext uri="{FF2B5EF4-FFF2-40B4-BE49-F238E27FC236}">
                <a16:creationId xmlns:a16="http://schemas.microsoft.com/office/drawing/2014/main" id="{EB55684D-79E1-4ABF-A6C0-939B8869BF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79" y="1249191"/>
            <a:ext cx="6097521" cy="31813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Kafka Broker">
            <a:extLst>
              <a:ext uri="{FF2B5EF4-FFF2-40B4-BE49-F238E27FC236}">
                <a16:creationId xmlns:a16="http://schemas.microsoft.com/office/drawing/2014/main" id="{C226B79B-F866-4B71-AA35-5DBF56F3B5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853"/>
          <a:stretch/>
        </p:blipFill>
        <p:spPr bwMode="auto">
          <a:xfrm>
            <a:off x="5256279" y="4836632"/>
            <a:ext cx="5953245" cy="1656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5787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Apache Kafka Core Concepts</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200" y="1825625"/>
            <a:ext cx="4228070" cy="4667250"/>
          </a:xfrm>
        </p:spPr>
        <p:txBody>
          <a:bodyPr>
            <a:normAutofit lnSpcReduction="10000"/>
          </a:bodyPr>
          <a:lstStyle/>
          <a:p>
            <a:pPr algn="l"/>
            <a:r>
              <a:rPr lang="en-GB" sz="2000" dirty="0"/>
              <a:t>A </a:t>
            </a:r>
            <a:r>
              <a:rPr lang="en-GB" sz="2000" b="1" i="1" dirty="0"/>
              <a:t>topic</a:t>
            </a:r>
            <a:r>
              <a:rPr lang="en-GB" sz="2000" dirty="0"/>
              <a:t> is a category/feed name to which records are stored and published.</a:t>
            </a:r>
          </a:p>
          <a:p>
            <a:pPr algn="l"/>
            <a:endParaRPr lang="en-GB" sz="2000" dirty="0"/>
          </a:p>
          <a:p>
            <a:pPr algn="l"/>
            <a:r>
              <a:rPr lang="en-GB" sz="2000" dirty="0"/>
              <a:t>Kafka retains records in the log, making the consumers responsible for tracking the position in the log, known as the “</a:t>
            </a:r>
            <a:r>
              <a:rPr lang="en-GB" sz="2000" b="1" i="1" dirty="0"/>
              <a:t>offset</a:t>
            </a:r>
            <a:r>
              <a:rPr lang="en-GB" sz="2000" dirty="0"/>
              <a:t>”. </a:t>
            </a:r>
          </a:p>
          <a:p>
            <a:pPr algn="l"/>
            <a:endParaRPr lang="en-GB" sz="2000" dirty="0"/>
          </a:p>
          <a:p>
            <a:r>
              <a:rPr kumimoji="0" lang="en-US" altLang="en-US" sz="2000" b="0" i="0" u="none" strike="noStrike" cap="none" normalizeH="0" baseline="0" dirty="0">
                <a:ln>
                  <a:noFill/>
                </a:ln>
                <a:solidFill>
                  <a:srgbClr val="1A1523"/>
                </a:solidFill>
                <a:effectLst/>
                <a:latin typeface="Inter"/>
              </a:rPr>
              <a:t>Offset numbering for every partition starts at </a:t>
            </a:r>
            <a:r>
              <a:rPr kumimoji="0" lang="en-US" altLang="en-US" sz="1400" b="0" i="0" u="none" strike="noStrike" cap="none" normalizeH="0" baseline="0" dirty="0">
                <a:ln>
                  <a:noFill/>
                </a:ln>
                <a:solidFill>
                  <a:srgbClr val="1A1523"/>
                </a:solidFill>
                <a:effectLst/>
                <a:latin typeface="Roboto Mono"/>
              </a:rPr>
              <a:t>0</a:t>
            </a:r>
            <a:r>
              <a:rPr kumimoji="0" lang="en-US" altLang="en-US" sz="2000" b="0" i="0" u="none" strike="noStrike" cap="none" normalizeH="0" baseline="0" dirty="0">
                <a:ln>
                  <a:noFill/>
                </a:ln>
                <a:solidFill>
                  <a:srgbClr val="1A1523"/>
                </a:solidFill>
                <a:effectLst/>
                <a:latin typeface="Inter"/>
              </a:rPr>
              <a:t> and is incremented for each message sent to a specific Kafka partition. </a:t>
            </a:r>
            <a:r>
              <a:rPr kumimoji="0" lang="en-US" altLang="en-US" sz="800" b="0" i="0" u="none" strike="noStrike" cap="none" normalizeH="0" baseline="0" dirty="0">
                <a:ln>
                  <a:noFill/>
                </a:ln>
                <a:solidFill>
                  <a:schemeClr val="tx1"/>
                </a:solidFill>
                <a:effectLst/>
              </a:rPr>
              <a:t> </a:t>
            </a:r>
            <a:endParaRPr kumimoji="0" lang="en-US" altLang="en-US" sz="3200" b="0" i="0" u="none" strike="noStrike" cap="none" normalizeH="0" baseline="0" dirty="0">
              <a:ln>
                <a:noFill/>
              </a:ln>
              <a:solidFill>
                <a:schemeClr val="tx1"/>
              </a:solidFill>
              <a:effectLst/>
              <a:latin typeface="Arial" panose="020B0604020202020204" pitchFamily="34" charset="0"/>
            </a:endParaRPr>
          </a:p>
          <a:p>
            <a:pPr algn="l"/>
            <a:endParaRPr lang="en-GB" sz="2000" dirty="0"/>
          </a:p>
          <a:p>
            <a:pPr algn="l"/>
            <a:endParaRPr lang="en-GB" sz="2000" dirty="0"/>
          </a:p>
        </p:txBody>
      </p:sp>
      <p:pic>
        <p:nvPicPr>
          <p:cNvPr id="9220" name="Picture 4" descr="Kafka Broker">
            <a:extLst>
              <a:ext uri="{FF2B5EF4-FFF2-40B4-BE49-F238E27FC236}">
                <a16:creationId xmlns:a16="http://schemas.microsoft.com/office/drawing/2014/main" id="{80978F06-CF93-4BFA-9440-F10604BEF7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279" y="1550642"/>
            <a:ext cx="6097521" cy="318135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Kafka Topics are broken into partitions for improved fault tolerance. This diagram shows a Kafka Topic with 3 partitions and their respective offsets.">
            <a:extLst>
              <a:ext uri="{FF2B5EF4-FFF2-40B4-BE49-F238E27FC236}">
                <a16:creationId xmlns:a16="http://schemas.microsoft.com/office/drawing/2014/main" id="{EFF88666-E6A2-4644-A5DF-51ABC5D2335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4634" y="4968449"/>
            <a:ext cx="5400809" cy="1700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9133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Apache Kafka Core Concepts</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199" y="1825625"/>
            <a:ext cx="4285735" cy="4351338"/>
          </a:xfrm>
        </p:spPr>
        <p:txBody>
          <a:bodyPr>
            <a:normAutofit/>
          </a:bodyPr>
          <a:lstStyle/>
          <a:p>
            <a:r>
              <a:rPr lang="en-GB" sz="2000" dirty="0"/>
              <a:t>Kafka topics are divided into a number of partitions, which contain records in an unchangeable sequence. </a:t>
            </a:r>
          </a:p>
          <a:p>
            <a:endParaRPr lang="en-GB" sz="2000" dirty="0"/>
          </a:p>
          <a:p>
            <a:r>
              <a:rPr lang="en-GB" sz="2000" dirty="0"/>
              <a:t>Each record in a partition is assigned and identified by its unique offset. </a:t>
            </a:r>
          </a:p>
          <a:p>
            <a:endParaRPr lang="en-GB" sz="2000" dirty="0"/>
          </a:p>
          <a:p>
            <a:r>
              <a:rPr lang="en-GB" sz="2000" dirty="0"/>
              <a:t>Partitions allow topics to be parallelized by splitting the data into a particular topic across multiple brokers.</a:t>
            </a:r>
          </a:p>
        </p:txBody>
      </p:sp>
      <p:pic>
        <p:nvPicPr>
          <p:cNvPr id="9222" name="Picture 6" descr="Kafka Broker">
            <a:extLst>
              <a:ext uri="{FF2B5EF4-FFF2-40B4-BE49-F238E27FC236}">
                <a16:creationId xmlns:a16="http://schemas.microsoft.com/office/drawing/2014/main" id="{5BD826D7-002A-4612-B456-ADFE89994A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6278" y="2117039"/>
            <a:ext cx="6097522" cy="318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991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199" y="1825625"/>
            <a:ext cx="9895704" cy="2125319"/>
          </a:xfrm>
        </p:spPr>
        <p:txBody>
          <a:bodyPr>
            <a:normAutofit fontScale="92500" lnSpcReduction="20000"/>
          </a:bodyPr>
          <a:lstStyle/>
          <a:p>
            <a:r>
              <a:rPr lang="en-GB" sz="2000" dirty="0"/>
              <a:t>A Kafka producer sends messages to a topic, and messages are distributed to partitions according to a mechanism such as key hashing.</a:t>
            </a:r>
          </a:p>
          <a:p>
            <a:r>
              <a:rPr kumimoji="0" lang="en-US" altLang="en-US" sz="2000" b="1" i="0" u="none" strike="noStrike" cap="none" normalizeH="0" baseline="0" dirty="0">
                <a:ln>
                  <a:noFill/>
                </a:ln>
                <a:solidFill>
                  <a:srgbClr val="1A1523"/>
                </a:solidFill>
                <a:effectLst/>
                <a:latin typeface="Inter"/>
              </a:rPr>
              <a:t>If a key is sent </a:t>
            </a:r>
            <a:r>
              <a:rPr kumimoji="0" lang="en-US" altLang="en-US" sz="2000" b="0" i="0" u="none" strike="noStrike" cap="none" normalizeH="0" baseline="0" dirty="0">
                <a:ln>
                  <a:noFill/>
                </a:ln>
                <a:solidFill>
                  <a:srgbClr val="1A1523"/>
                </a:solidFill>
                <a:effectLst/>
                <a:latin typeface="Inter"/>
              </a:rPr>
              <a:t>(</a:t>
            </a:r>
            <a:r>
              <a:rPr kumimoji="0" lang="en-US" altLang="en-US" sz="1400" b="0" i="0" u="none" strike="noStrike" cap="none" normalizeH="0" baseline="0" dirty="0">
                <a:ln>
                  <a:noFill/>
                </a:ln>
                <a:solidFill>
                  <a:srgbClr val="1A1523"/>
                </a:solidFill>
                <a:effectLst/>
                <a:latin typeface="Roboto Mono"/>
              </a:rPr>
              <a:t>key != null</a:t>
            </a:r>
            <a:r>
              <a:rPr kumimoji="0" lang="en-US" altLang="en-US" sz="2000" b="0" i="0" u="none" strike="noStrike" cap="none" normalizeH="0" baseline="0" dirty="0">
                <a:ln>
                  <a:noFill/>
                </a:ln>
                <a:solidFill>
                  <a:srgbClr val="1A1523"/>
                </a:solidFill>
                <a:effectLst/>
                <a:latin typeface="Inter"/>
              </a:rPr>
              <a:t>)</a:t>
            </a:r>
            <a:r>
              <a:rPr kumimoji="0" lang="en-US" altLang="en-US" sz="2000" b="1" i="0" u="none" strike="noStrike" cap="none" normalizeH="0" baseline="0" dirty="0">
                <a:ln>
                  <a:noFill/>
                </a:ln>
                <a:solidFill>
                  <a:srgbClr val="1A1523"/>
                </a:solidFill>
                <a:effectLst/>
                <a:latin typeface="Inter"/>
              </a:rPr>
              <a:t>, then all messages that share the same key will always be sent and stored in the same Kafka partition</a:t>
            </a:r>
            <a:r>
              <a:rPr kumimoji="0" lang="en-US" altLang="en-US" sz="2000" b="0" i="0" u="none" strike="noStrike" cap="none" normalizeH="0" baseline="0" dirty="0">
                <a:ln>
                  <a:noFill/>
                </a:ln>
                <a:solidFill>
                  <a:srgbClr val="1A1523"/>
                </a:solidFill>
                <a:effectLst/>
                <a:latin typeface="Inter"/>
              </a:rPr>
              <a:t>. A key can be anything to identify a message - a string, numeric value, binary value, etc.</a:t>
            </a:r>
            <a:r>
              <a:rPr kumimoji="0" lang="en-US" altLang="en-US" sz="800" b="0" i="0" u="none" strike="noStrike" cap="none" normalizeH="0" baseline="0" dirty="0">
                <a:ln>
                  <a:noFill/>
                </a:ln>
                <a:solidFill>
                  <a:schemeClr val="tx1"/>
                </a:solidFill>
                <a:effectLst/>
              </a:rPr>
              <a:t> </a:t>
            </a:r>
            <a:endParaRPr lang="en-GB" sz="2000" dirty="0"/>
          </a:p>
          <a:p>
            <a:r>
              <a:rPr lang="en-GB" sz="2000" dirty="0"/>
              <a:t>For a message to be successfully written into a Kafka topic, a producer must specify a level of acknowledgment (acks).</a:t>
            </a:r>
          </a:p>
        </p:txBody>
      </p:sp>
      <p:pic>
        <p:nvPicPr>
          <p:cNvPr id="19458" name="Picture 2" descr="Apache Kafka Producers send data into Kafka. These messages are then routed by the broker to the relevant topics and partitions.">
            <a:extLst>
              <a:ext uri="{FF2B5EF4-FFF2-40B4-BE49-F238E27FC236}">
                <a16:creationId xmlns:a16="http://schemas.microsoft.com/office/drawing/2014/main" id="{2D6BBCFB-0214-4EC3-8E55-88C34613FF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5750" y="4247506"/>
            <a:ext cx="7480500" cy="2125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626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80321D-6DDE-4B2C-AD5E-77875D4A386B}"/>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D3456D9E-62C3-409E-9B09-9640ADE1AB4B}"/>
              </a:ext>
            </a:extLst>
          </p:cNvPr>
          <p:cNvSpPr>
            <a:spLocks noGrp="1"/>
          </p:cNvSpPr>
          <p:nvPr>
            <p:ph idx="1"/>
          </p:nvPr>
        </p:nvSpPr>
        <p:spPr/>
        <p:txBody>
          <a:bodyPr>
            <a:normAutofit/>
          </a:bodyPr>
          <a:lstStyle/>
          <a:p>
            <a:r>
              <a:rPr lang="en-GB" dirty="0"/>
              <a:t>Kafka producers only write data to the current </a:t>
            </a:r>
            <a:r>
              <a:rPr lang="en-GB" b="1" i="0" dirty="0">
                <a:solidFill>
                  <a:srgbClr val="1A1523"/>
                </a:solidFill>
                <a:effectLst/>
                <a:latin typeface="Inter"/>
              </a:rPr>
              <a:t>leader</a:t>
            </a:r>
            <a:r>
              <a:rPr lang="en-GB" b="0" i="0" dirty="0">
                <a:solidFill>
                  <a:srgbClr val="1A1523"/>
                </a:solidFill>
                <a:effectLst/>
                <a:latin typeface="Inter"/>
              </a:rPr>
              <a:t> </a:t>
            </a:r>
            <a:r>
              <a:rPr lang="en-GB" dirty="0"/>
              <a:t>broker for a partition.</a:t>
            </a:r>
          </a:p>
          <a:p>
            <a:r>
              <a:rPr lang="en-US" altLang="en-US" dirty="0"/>
              <a:t>Kafka producers must also specify a level of acknowledgment </a:t>
            </a:r>
            <a:r>
              <a:rPr kumimoji="0" lang="en-US" altLang="en-US" sz="1800" b="0" i="0" u="none" strike="noStrike" cap="none" normalizeH="0" baseline="0" dirty="0">
                <a:ln>
                  <a:noFill/>
                </a:ln>
                <a:solidFill>
                  <a:srgbClr val="1A1523"/>
                </a:solidFill>
                <a:effectLst/>
                <a:latin typeface="Roboto Mono"/>
              </a:rPr>
              <a:t>acks</a:t>
            </a:r>
            <a:r>
              <a:rPr kumimoji="0" lang="en-US" altLang="en-US" sz="2800" b="0" i="0" u="none" strike="noStrike" cap="none" normalizeH="0" baseline="0" dirty="0">
                <a:ln>
                  <a:noFill/>
                </a:ln>
                <a:solidFill>
                  <a:srgbClr val="1A1523"/>
                </a:solidFill>
                <a:effectLst/>
                <a:latin typeface="Inter"/>
              </a:rPr>
              <a:t> </a:t>
            </a:r>
            <a:r>
              <a:rPr lang="en-US" altLang="en-US" dirty="0"/>
              <a:t>to specify if the message must be written to a minimum number of replicas before being considered a successful write. </a:t>
            </a:r>
          </a:p>
          <a:p>
            <a:pPr algn="l"/>
            <a:endParaRPr lang="en-GB" b="1" i="0" dirty="0">
              <a:solidFill>
                <a:srgbClr val="1A1523"/>
              </a:solidFill>
              <a:effectLst/>
              <a:latin typeface="PolySans"/>
            </a:endParaRPr>
          </a:p>
          <a:p>
            <a:pPr algn="l"/>
            <a:r>
              <a:rPr lang="en-GB" b="1" i="0" dirty="0">
                <a:solidFill>
                  <a:srgbClr val="1A1523"/>
                </a:solidFill>
                <a:effectLst/>
                <a:latin typeface="PolySans"/>
              </a:rPr>
              <a:t>acks=0</a:t>
            </a:r>
          </a:p>
          <a:p>
            <a:pPr algn="l"/>
            <a:r>
              <a:rPr lang="en-GB" b="1" i="0" dirty="0">
                <a:solidFill>
                  <a:srgbClr val="1A1523"/>
                </a:solidFill>
                <a:effectLst/>
                <a:latin typeface="PolySans"/>
              </a:rPr>
              <a:t>acks=1</a:t>
            </a:r>
          </a:p>
          <a:p>
            <a:pPr algn="l"/>
            <a:r>
              <a:rPr lang="en-GB" b="1" i="0" dirty="0">
                <a:solidFill>
                  <a:srgbClr val="1A1523"/>
                </a:solidFill>
                <a:effectLst/>
                <a:latin typeface="PolySans"/>
              </a:rPr>
              <a:t>acks=none</a:t>
            </a:r>
            <a:endParaRPr lang="en-GB" dirty="0"/>
          </a:p>
        </p:txBody>
      </p:sp>
    </p:spTree>
    <p:extLst>
      <p:ext uri="{BB962C8B-B14F-4D97-AF65-F5344CB8AC3E}">
        <p14:creationId xmlns:p14="http://schemas.microsoft.com/office/powerpoint/2010/main" val="26528209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80321D-6DDE-4B2C-AD5E-77875D4A386B}"/>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D3456D9E-62C3-409E-9B09-9640ADE1AB4B}"/>
              </a:ext>
            </a:extLst>
          </p:cNvPr>
          <p:cNvSpPr>
            <a:spLocks noGrp="1"/>
          </p:cNvSpPr>
          <p:nvPr>
            <p:ph idx="1"/>
          </p:nvPr>
        </p:nvSpPr>
        <p:spPr/>
        <p:txBody>
          <a:bodyPr/>
          <a:lstStyle/>
          <a:p>
            <a:r>
              <a:rPr kumimoji="0" lang="en-US" altLang="en-US" sz="2800" b="0" i="0" u="none" strike="noStrike" cap="none" normalizeH="0" baseline="0" dirty="0">
                <a:ln>
                  <a:noFill/>
                </a:ln>
                <a:solidFill>
                  <a:srgbClr val="1A1523"/>
                </a:solidFill>
                <a:effectLst/>
                <a:latin typeface="Inter"/>
              </a:rPr>
              <a:t>When </a:t>
            </a:r>
            <a:r>
              <a:rPr kumimoji="0" lang="en-US" altLang="en-US" sz="1800" b="0" i="0" u="none" strike="noStrike" cap="none" normalizeH="0" baseline="0" dirty="0">
                <a:ln>
                  <a:noFill/>
                </a:ln>
                <a:solidFill>
                  <a:schemeClr val="accent2">
                    <a:lumMod val="75000"/>
                  </a:schemeClr>
                </a:solidFill>
                <a:effectLst/>
                <a:latin typeface="Roboto Mono"/>
              </a:rPr>
              <a:t>acks=0</a:t>
            </a:r>
            <a:r>
              <a:rPr kumimoji="0" lang="en-US" altLang="en-US" sz="2800" b="0" i="0" u="none" strike="noStrike" cap="none" normalizeH="0" baseline="0" dirty="0">
                <a:ln>
                  <a:noFill/>
                </a:ln>
                <a:solidFill>
                  <a:srgbClr val="1A1523"/>
                </a:solidFill>
                <a:effectLst/>
                <a:latin typeface="Inter"/>
              </a:rPr>
              <a:t> producers consider messages as "written successfully" the moment the message was sent </a:t>
            </a:r>
            <a:r>
              <a:rPr kumimoji="0" lang="en-US" altLang="en-US" sz="2800" b="0" i="0" u="sng" strike="noStrike" cap="none" normalizeH="0" baseline="0" dirty="0">
                <a:ln>
                  <a:noFill/>
                </a:ln>
                <a:solidFill>
                  <a:srgbClr val="1A1523"/>
                </a:solidFill>
                <a:effectLst/>
                <a:latin typeface="Inter"/>
              </a:rPr>
              <a:t>without waiting </a:t>
            </a:r>
            <a:r>
              <a:rPr kumimoji="0" lang="en-US" altLang="en-US" sz="2800" b="0" i="0" u="none" strike="noStrike" cap="none" normalizeH="0" baseline="0" dirty="0">
                <a:ln>
                  <a:noFill/>
                </a:ln>
                <a:solidFill>
                  <a:srgbClr val="1A1523"/>
                </a:solidFill>
                <a:effectLst/>
                <a:latin typeface="Inter"/>
              </a:rPr>
              <a:t>for the broker to accept it at all.</a:t>
            </a:r>
            <a:r>
              <a:rPr kumimoji="0" lang="en-US" altLang="en-US" sz="8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GB" dirty="0"/>
          </a:p>
        </p:txBody>
      </p:sp>
      <p:pic>
        <p:nvPicPr>
          <p:cNvPr id="38914" name="Picture 2" descr="Illustration of Kafka Producer acks Setting set to 0. This 'fire-and-forget' approach is only useful for scenarios where it is OK to potentially lose messages or data.">
            <a:extLst>
              <a:ext uri="{FF2B5EF4-FFF2-40B4-BE49-F238E27FC236}">
                <a16:creationId xmlns:a16="http://schemas.microsoft.com/office/drawing/2014/main" id="{2DDA1CF5-4676-4660-9670-1C0AB689C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93" y="4330808"/>
            <a:ext cx="10447672" cy="982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44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80321D-6DDE-4B2C-AD5E-77875D4A386B}"/>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D3456D9E-62C3-409E-9B09-9640ADE1AB4B}"/>
              </a:ext>
            </a:extLst>
          </p:cNvPr>
          <p:cNvSpPr>
            <a:spLocks noGrp="1"/>
          </p:cNvSpPr>
          <p:nvPr>
            <p:ph idx="1"/>
          </p:nvPr>
        </p:nvSpPr>
        <p:spPr/>
        <p:txBody>
          <a:bodyPr/>
          <a:lstStyle/>
          <a:p>
            <a:r>
              <a:rPr kumimoji="0" lang="en-US" altLang="en-US" sz="2800" b="0" i="0" u="none" strike="noStrike" cap="none" normalizeH="0" baseline="0" dirty="0">
                <a:ln>
                  <a:noFill/>
                </a:ln>
                <a:solidFill>
                  <a:srgbClr val="1A1523"/>
                </a:solidFill>
                <a:effectLst/>
                <a:latin typeface="Inter"/>
              </a:rPr>
              <a:t>When </a:t>
            </a:r>
            <a:r>
              <a:rPr kumimoji="0" lang="en-US" altLang="en-US" sz="1800" b="0" i="0" u="none" strike="noStrike" cap="none" normalizeH="0" baseline="0" dirty="0">
                <a:ln>
                  <a:noFill/>
                </a:ln>
                <a:solidFill>
                  <a:schemeClr val="accent2">
                    <a:lumMod val="75000"/>
                  </a:schemeClr>
                </a:solidFill>
                <a:effectLst/>
                <a:latin typeface="Roboto Mono"/>
              </a:rPr>
              <a:t>acks=1</a:t>
            </a:r>
            <a:r>
              <a:rPr kumimoji="0" lang="en-US" altLang="en-US" sz="2800" b="0" i="0" u="none" strike="noStrike" cap="none" normalizeH="0" baseline="0" dirty="0">
                <a:ln>
                  <a:noFill/>
                </a:ln>
                <a:solidFill>
                  <a:srgbClr val="1A1523"/>
                </a:solidFill>
                <a:effectLst/>
                <a:latin typeface="Inter"/>
              </a:rPr>
              <a:t> </a:t>
            </a:r>
            <a:r>
              <a:rPr lang="en-GB" b="0" i="0" dirty="0">
                <a:solidFill>
                  <a:srgbClr val="1A1523"/>
                </a:solidFill>
                <a:effectLst/>
                <a:latin typeface="Inter"/>
              </a:rPr>
              <a:t>producers consider messages as "written successfully" when the message was </a:t>
            </a:r>
            <a:r>
              <a:rPr lang="en-GB" b="0" i="0" u="sng" dirty="0">
                <a:solidFill>
                  <a:srgbClr val="1A1523"/>
                </a:solidFill>
                <a:effectLst/>
                <a:latin typeface="Inter"/>
              </a:rPr>
              <a:t>acknowledged by only the leader</a:t>
            </a:r>
            <a:r>
              <a:rPr lang="en-GB" b="0" i="0" dirty="0">
                <a:solidFill>
                  <a:srgbClr val="1A1523"/>
                </a:solidFill>
                <a:effectLst/>
                <a:latin typeface="Inter"/>
              </a:rPr>
              <a:t>.</a:t>
            </a:r>
            <a:endParaRPr lang="en-GB" dirty="0"/>
          </a:p>
        </p:txBody>
      </p:sp>
      <p:pic>
        <p:nvPicPr>
          <p:cNvPr id="39938" name="Picture 2" descr="Overview of process when the Kafka Producer acks Setting is set to 1. The message receipt is only acknowledged by the leader in the Kafka replication setup.">
            <a:extLst>
              <a:ext uri="{FF2B5EF4-FFF2-40B4-BE49-F238E27FC236}">
                <a16:creationId xmlns:a16="http://schemas.microsoft.com/office/drawing/2014/main" id="{3D057FD6-9264-4392-842A-C9D443D90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4057734"/>
            <a:ext cx="10564296" cy="92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6482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80321D-6DDE-4B2C-AD5E-77875D4A386B}"/>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D3456D9E-62C3-409E-9B09-9640ADE1AB4B}"/>
              </a:ext>
            </a:extLst>
          </p:cNvPr>
          <p:cNvSpPr>
            <a:spLocks noGrp="1"/>
          </p:cNvSpPr>
          <p:nvPr>
            <p:ph idx="1"/>
          </p:nvPr>
        </p:nvSpPr>
        <p:spPr>
          <a:xfrm>
            <a:off x="1251678" y="2286001"/>
            <a:ext cx="2372971" cy="3593591"/>
          </a:xfrm>
        </p:spPr>
        <p:txBody>
          <a:bodyPr/>
          <a:lstStyle/>
          <a:p>
            <a:r>
              <a:rPr lang="en-US" altLang="en-US" dirty="0">
                <a:solidFill>
                  <a:srgbClr val="1A1523"/>
                </a:solidFill>
                <a:latin typeface="Inter"/>
              </a:rPr>
              <a:t>When</a:t>
            </a:r>
            <a:r>
              <a:rPr kumimoji="0" lang="en-US" altLang="en-US" sz="2800" b="0" i="0" u="none" strike="noStrike" cap="none" normalizeH="0" baseline="0" dirty="0">
                <a:ln>
                  <a:noFill/>
                </a:ln>
                <a:solidFill>
                  <a:srgbClr val="1A1523"/>
                </a:solidFill>
                <a:effectLst/>
                <a:latin typeface="Inter"/>
              </a:rPr>
              <a:t> </a:t>
            </a:r>
            <a:r>
              <a:rPr kumimoji="0" lang="en-US" altLang="en-US" sz="1800" b="0" i="0" u="none" strike="noStrike" cap="none" normalizeH="0" baseline="0" dirty="0">
                <a:ln>
                  <a:noFill/>
                </a:ln>
                <a:solidFill>
                  <a:schemeClr val="accent2">
                    <a:lumMod val="75000"/>
                  </a:schemeClr>
                </a:solidFill>
                <a:effectLst/>
                <a:latin typeface="Roboto Mono"/>
              </a:rPr>
              <a:t>acks=all</a:t>
            </a:r>
            <a:r>
              <a:rPr kumimoji="0" lang="en-US" altLang="en-US" sz="2800" b="0" i="0" u="none" strike="noStrike" cap="none" normalizeH="0" baseline="0" dirty="0">
                <a:ln>
                  <a:noFill/>
                </a:ln>
                <a:solidFill>
                  <a:srgbClr val="1A1523"/>
                </a:solidFill>
                <a:effectLst/>
                <a:latin typeface="Inter"/>
              </a:rPr>
              <a:t> </a:t>
            </a:r>
            <a:r>
              <a:rPr lang="en-GB" b="0" i="0" dirty="0">
                <a:solidFill>
                  <a:srgbClr val="1A1523"/>
                </a:solidFill>
                <a:effectLst/>
                <a:latin typeface="Inter"/>
              </a:rPr>
              <a:t>producers consider messages as "written successfully" when the message is accepted by all in-sync replicas (ISR).</a:t>
            </a:r>
            <a:endParaRPr lang="en-GB" dirty="0"/>
          </a:p>
        </p:txBody>
      </p:sp>
      <p:pic>
        <p:nvPicPr>
          <p:cNvPr id="40962" name="Picture 2" descr="Diagram showing process when the Kafka producer acks setting is set to 'all'. The message is acknowledged by all in-sync replicas.">
            <a:extLst>
              <a:ext uri="{FF2B5EF4-FFF2-40B4-BE49-F238E27FC236}">
                <a16:creationId xmlns:a16="http://schemas.microsoft.com/office/drawing/2014/main" id="{ED0805C4-F13F-47B5-B599-8B2453AC1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741" y="2286000"/>
            <a:ext cx="7141837" cy="3593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40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D80321D-6DDE-4B2C-AD5E-77875D4A386B}"/>
              </a:ext>
            </a:extLst>
          </p:cNvPr>
          <p:cNvSpPr>
            <a:spLocks noGrp="1"/>
          </p:cNvSpPr>
          <p:nvPr>
            <p:ph type="title"/>
          </p:nvPr>
        </p:nvSpPr>
        <p:spPr/>
        <p:txBody>
          <a:bodyPr/>
          <a:lstStyle/>
          <a:p>
            <a:r>
              <a:rPr lang="en-GB" dirty="0"/>
              <a:t>Kafka Producers</a:t>
            </a:r>
          </a:p>
        </p:txBody>
      </p:sp>
      <p:sp>
        <p:nvSpPr>
          <p:cNvPr id="3" name="İçerik Yer Tutucusu 2">
            <a:extLst>
              <a:ext uri="{FF2B5EF4-FFF2-40B4-BE49-F238E27FC236}">
                <a16:creationId xmlns:a16="http://schemas.microsoft.com/office/drawing/2014/main" id="{D3456D9E-62C3-409E-9B09-9640ADE1AB4B}"/>
              </a:ext>
            </a:extLst>
          </p:cNvPr>
          <p:cNvSpPr>
            <a:spLocks noGrp="1"/>
          </p:cNvSpPr>
          <p:nvPr>
            <p:ph idx="1"/>
          </p:nvPr>
        </p:nvSpPr>
        <p:spPr>
          <a:xfrm>
            <a:off x="838200" y="1825625"/>
            <a:ext cx="3503141" cy="4451608"/>
          </a:xfrm>
        </p:spPr>
        <p:txBody>
          <a:bodyPr>
            <a:normAutofit fontScale="92500" lnSpcReduction="10000"/>
          </a:bodyPr>
          <a:lstStyle/>
          <a:p>
            <a:r>
              <a:rPr lang="en-GB" sz="2000" dirty="0">
                <a:solidFill>
                  <a:srgbClr val="1A1523"/>
                </a:solidFill>
                <a:latin typeface="Inter"/>
              </a:rPr>
              <a:t>The lead replica for a partition checks to see if there are enough in-sync replicas for safely writing the message (controlled by the broker setting </a:t>
            </a:r>
            <a:r>
              <a:rPr lang="en-GB" sz="1400" dirty="0" err="1">
                <a:solidFill>
                  <a:schemeClr val="accent2">
                    <a:lumMod val="75000"/>
                  </a:schemeClr>
                </a:solidFill>
                <a:latin typeface="Roboto Mono"/>
              </a:rPr>
              <a:t>min.insync.replicas</a:t>
            </a:r>
            <a:r>
              <a:rPr lang="en-GB" sz="2000" b="0" i="0" dirty="0">
                <a:solidFill>
                  <a:srgbClr val="1A1523"/>
                </a:solidFill>
                <a:effectLst/>
                <a:latin typeface="Inter"/>
              </a:rPr>
              <a:t>). </a:t>
            </a:r>
          </a:p>
          <a:p>
            <a:endParaRPr lang="en-GB" sz="2000" b="0" i="0" dirty="0">
              <a:solidFill>
                <a:srgbClr val="1A1523"/>
              </a:solidFill>
              <a:effectLst/>
              <a:latin typeface="Inter"/>
            </a:endParaRPr>
          </a:p>
          <a:p>
            <a:r>
              <a:rPr lang="en-GB" sz="2000" b="0" i="0" dirty="0">
                <a:solidFill>
                  <a:srgbClr val="1A1523"/>
                </a:solidFill>
                <a:effectLst/>
                <a:latin typeface="Inter"/>
              </a:rPr>
              <a:t>The request will be stored in a buffer until the leader observes that the follower replicas replicated the message, at which point a successful acknowledgement is sent back to the client.</a:t>
            </a:r>
            <a:endParaRPr lang="en-GB" sz="2000" dirty="0"/>
          </a:p>
        </p:txBody>
      </p:sp>
      <p:pic>
        <p:nvPicPr>
          <p:cNvPr id="41986" name="Picture 2" descr="Diagram showing how Kafka Topic Replication, ISR and Producer acks settings combine to provide robust message safety even when 2 out of 3 brokers fail.">
            <a:extLst>
              <a:ext uri="{FF2B5EF4-FFF2-40B4-BE49-F238E27FC236}">
                <a16:creationId xmlns:a16="http://schemas.microsoft.com/office/drawing/2014/main" id="{96887000-9D42-4784-B1C0-F6415631BA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1341" y="2039809"/>
            <a:ext cx="7322280" cy="368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83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normAutofit/>
          </a:bodyPr>
          <a:lstStyle/>
          <a:p>
            <a:r>
              <a:rPr lang="en-GB" b="1" i="0" dirty="0">
                <a:solidFill>
                  <a:srgbClr val="1A1523"/>
                </a:solidFill>
                <a:effectLst/>
                <a:latin typeface="PolySans"/>
              </a:rPr>
              <a:t>Kafka Message Anatomy</a:t>
            </a:r>
            <a:endParaRPr lang="en-GB" dirty="0"/>
          </a:p>
        </p:txBody>
      </p:sp>
      <p:pic>
        <p:nvPicPr>
          <p:cNvPr id="20482" name="Picture 2" descr="Diagram showing how Kafka Producers structure a message created by the Apache Kafka Producer.">
            <a:extLst>
              <a:ext uri="{FF2B5EF4-FFF2-40B4-BE49-F238E27FC236}">
                <a16:creationId xmlns:a16="http://schemas.microsoft.com/office/drawing/2014/main" id="{8BE997E0-116B-4496-9978-6AF3A5E7EA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3093" y="1690688"/>
            <a:ext cx="6759188" cy="4732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85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6BCB417-EEC5-430D-A927-97B7748CE709}"/>
              </a:ext>
            </a:extLst>
          </p:cNvPr>
          <p:cNvSpPr>
            <a:spLocks noGrp="1"/>
          </p:cNvSpPr>
          <p:nvPr>
            <p:ph type="title"/>
          </p:nvPr>
        </p:nvSpPr>
        <p:spPr/>
        <p:txBody>
          <a:bodyPr/>
          <a:lstStyle/>
          <a:p>
            <a:r>
              <a:rPr lang="en-GB" dirty="0"/>
              <a:t>Publish-Subscribe Architecture</a:t>
            </a:r>
          </a:p>
        </p:txBody>
      </p:sp>
      <p:pic>
        <p:nvPicPr>
          <p:cNvPr id="1026" name="Picture 2">
            <a:extLst>
              <a:ext uri="{FF2B5EF4-FFF2-40B4-BE49-F238E27FC236}">
                <a16:creationId xmlns:a16="http://schemas.microsoft.com/office/drawing/2014/main" id="{5410F58D-D2EC-4C23-93A3-B3109F4F58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054" y="1656026"/>
            <a:ext cx="7289731" cy="4096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2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normAutofit/>
          </a:bodyPr>
          <a:lstStyle/>
          <a:p>
            <a:pPr algn="l"/>
            <a:r>
              <a:rPr lang="en-GB" b="1" i="0" dirty="0">
                <a:solidFill>
                  <a:srgbClr val="1A1523"/>
                </a:solidFill>
                <a:effectLst/>
                <a:latin typeface="PolySans"/>
              </a:rPr>
              <a:t>Kafka Message Serializers</a:t>
            </a:r>
            <a:endParaRPr lang="en-GB" dirty="0"/>
          </a:p>
        </p:txBody>
      </p:sp>
      <p:sp>
        <p:nvSpPr>
          <p:cNvPr id="5" name="İçerik Yer Tutucusu 2">
            <a:extLst>
              <a:ext uri="{FF2B5EF4-FFF2-40B4-BE49-F238E27FC236}">
                <a16:creationId xmlns:a16="http://schemas.microsoft.com/office/drawing/2014/main" id="{30D9A69C-09DA-4EF9-A767-5150E374D112}"/>
              </a:ext>
            </a:extLst>
          </p:cNvPr>
          <p:cNvSpPr>
            <a:spLocks noGrp="1"/>
          </p:cNvSpPr>
          <p:nvPr>
            <p:ph idx="1"/>
          </p:nvPr>
        </p:nvSpPr>
        <p:spPr>
          <a:xfrm>
            <a:off x="838200" y="1825625"/>
            <a:ext cx="2984157" cy="4351338"/>
          </a:xfrm>
        </p:spPr>
        <p:txBody>
          <a:bodyPr>
            <a:normAutofit/>
          </a:bodyPr>
          <a:lstStyle/>
          <a:p>
            <a:r>
              <a:rPr lang="en-GB" sz="2000" dirty="0"/>
              <a:t>Kafka brokers expect byte arrays as keys and values of messages. </a:t>
            </a:r>
          </a:p>
          <a:p>
            <a:endParaRPr lang="en-GB" sz="2000" dirty="0"/>
          </a:p>
          <a:p>
            <a:r>
              <a:rPr lang="en-GB" sz="2000" dirty="0"/>
              <a:t>The process of transforming the producer's programmatic representation of the object to binary is called message </a:t>
            </a:r>
            <a:r>
              <a:rPr lang="en-GB" sz="2000" b="1" i="1" dirty="0"/>
              <a:t>serialization</a:t>
            </a:r>
            <a:r>
              <a:rPr lang="en-GB" sz="2000" dirty="0"/>
              <a:t>.</a:t>
            </a:r>
          </a:p>
        </p:txBody>
      </p:sp>
      <p:pic>
        <p:nvPicPr>
          <p:cNvPr id="21506" name="Picture 2" descr="Message serialization diagram showing how Apache Kafka Producers integer and string serializers.">
            <a:extLst>
              <a:ext uri="{FF2B5EF4-FFF2-40B4-BE49-F238E27FC236}">
                <a16:creationId xmlns:a16="http://schemas.microsoft.com/office/drawing/2014/main" id="{F7AB0B3D-D93B-40B6-BBC9-32168E7377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054" y="1271091"/>
            <a:ext cx="5839596" cy="4932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5200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E736FF2-8C41-47C8-9EE3-1F42F42786D3}"/>
              </a:ext>
            </a:extLst>
          </p:cNvPr>
          <p:cNvSpPr>
            <a:spLocks noGrp="1"/>
          </p:cNvSpPr>
          <p:nvPr>
            <p:ph type="title"/>
          </p:nvPr>
        </p:nvSpPr>
        <p:spPr/>
        <p:txBody>
          <a:bodyPr>
            <a:normAutofit/>
          </a:bodyPr>
          <a:lstStyle/>
          <a:p>
            <a:r>
              <a:rPr lang="en-GB" b="1" i="0" dirty="0">
                <a:solidFill>
                  <a:srgbClr val="1A1523"/>
                </a:solidFill>
                <a:effectLst/>
                <a:latin typeface="PolySans"/>
              </a:rPr>
              <a:t>Kafka Message Key Hashing</a:t>
            </a:r>
            <a:endParaRPr lang="en-GB" dirty="0"/>
          </a:p>
        </p:txBody>
      </p:sp>
      <p:sp>
        <p:nvSpPr>
          <p:cNvPr id="3" name="İçerik Yer Tutucusu 2">
            <a:extLst>
              <a:ext uri="{FF2B5EF4-FFF2-40B4-BE49-F238E27FC236}">
                <a16:creationId xmlns:a16="http://schemas.microsoft.com/office/drawing/2014/main" id="{A93FC903-B8CE-45C5-9856-44426CEB5F30}"/>
              </a:ext>
            </a:extLst>
          </p:cNvPr>
          <p:cNvSpPr>
            <a:spLocks noGrp="1"/>
          </p:cNvSpPr>
          <p:nvPr>
            <p:ph idx="1"/>
          </p:nvPr>
        </p:nvSpPr>
        <p:spPr>
          <a:xfrm>
            <a:off x="838200" y="1825625"/>
            <a:ext cx="10515600" cy="2458051"/>
          </a:xfrm>
        </p:spPr>
        <p:txBody>
          <a:bodyPr>
            <a:normAutofit lnSpcReduction="10000"/>
          </a:bodyPr>
          <a:lstStyle/>
          <a:p>
            <a:r>
              <a:rPr lang="en-GB" sz="2000" b="1" i="0" dirty="0">
                <a:solidFill>
                  <a:srgbClr val="1A1523"/>
                </a:solidFill>
                <a:effectLst/>
                <a:latin typeface="Inter"/>
              </a:rPr>
              <a:t>Key Hashing </a:t>
            </a:r>
            <a:r>
              <a:rPr lang="en-GB" sz="2000" b="0" i="0" dirty="0">
                <a:solidFill>
                  <a:srgbClr val="1A1523"/>
                </a:solidFill>
                <a:effectLst/>
                <a:latin typeface="Inter"/>
              </a:rPr>
              <a:t>is the process of determining the mapping of a key to a partition.</a:t>
            </a:r>
          </a:p>
          <a:p>
            <a:endParaRPr lang="en-GB" sz="2000" b="0" i="0" dirty="0">
              <a:solidFill>
                <a:srgbClr val="1A1523"/>
              </a:solidFill>
              <a:effectLst/>
              <a:latin typeface="Inter"/>
            </a:endParaRPr>
          </a:p>
          <a:p>
            <a:r>
              <a:rPr lang="en-GB" sz="2000" b="0" i="0" dirty="0">
                <a:solidFill>
                  <a:srgbClr val="1A1523"/>
                </a:solidFill>
                <a:effectLst/>
                <a:latin typeface="Inter"/>
              </a:rPr>
              <a:t>In the default Kafka partitioner, the keys are hashed using the </a:t>
            </a:r>
            <a:r>
              <a:rPr lang="en-GB" sz="2000" b="1" i="0" dirty="0">
                <a:solidFill>
                  <a:srgbClr val="1A1523"/>
                </a:solidFill>
                <a:effectLst/>
                <a:latin typeface="Inter"/>
              </a:rPr>
              <a:t>murmur2 algorithm</a:t>
            </a:r>
            <a:r>
              <a:rPr lang="en-GB" sz="2000" dirty="0">
                <a:solidFill>
                  <a:srgbClr val="1A1523"/>
                </a:solidFill>
                <a:latin typeface="Inter"/>
              </a:rPr>
              <a:t>.</a:t>
            </a:r>
          </a:p>
          <a:p>
            <a:pPr lvl="1"/>
            <a:r>
              <a:rPr lang="en-GB" sz="2000" i="1" dirty="0" err="1">
                <a:solidFill>
                  <a:srgbClr val="1A1523"/>
                </a:solidFill>
                <a:latin typeface="Inter"/>
              </a:rPr>
              <a:t>targetPartition</a:t>
            </a:r>
            <a:r>
              <a:rPr lang="en-GB" sz="2000" i="1" dirty="0">
                <a:solidFill>
                  <a:srgbClr val="1A1523"/>
                </a:solidFill>
                <a:latin typeface="Inter"/>
              </a:rPr>
              <a:t> = </a:t>
            </a:r>
            <a:r>
              <a:rPr lang="en-GB" sz="2000" i="1" dirty="0" err="1">
                <a:solidFill>
                  <a:srgbClr val="1A1523"/>
                </a:solidFill>
                <a:latin typeface="Inter"/>
              </a:rPr>
              <a:t>Math.abs</a:t>
            </a:r>
            <a:r>
              <a:rPr lang="en-GB" sz="2000" i="1" dirty="0">
                <a:solidFill>
                  <a:srgbClr val="1A1523"/>
                </a:solidFill>
                <a:latin typeface="Inter"/>
              </a:rPr>
              <a:t>(Utils.murmur2(</a:t>
            </a:r>
            <a:r>
              <a:rPr lang="en-GB" sz="2000" i="1" dirty="0" err="1">
                <a:solidFill>
                  <a:srgbClr val="1A1523"/>
                </a:solidFill>
                <a:latin typeface="Inter"/>
              </a:rPr>
              <a:t>keyBytes</a:t>
            </a:r>
            <a:r>
              <a:rPr lang="en-GB" sz="2000" i="1" dirty="0">
                <a:solidFill>
                  <a:srgbClr val="1A1523"/>
                </a:solidFill>
                <a:latin typeface="Inter"/>
              </a:rPr>
              <a:t>)) % (</a:t>
            </a:r>
            <a:r>
              <a:rPr lang="en-GB" sz="2000" i="1" dirty="0" err="1">
                <a:solidFill>
                  <a:srgbClr val="1A1523"/>
                </a:solidFill>
                <a:latin typeface="Inter"/>
              </a:rPr>
              <a:t>numPartitions</a:t>
            </a:r>
            <a:r>
              <a:rPr lang="en-GB" sz="2000" i="1" dirty="0">
                <a:solidFill>
                  <a:srgbClr val="1A1523"/>
                </a:solidFill>
                <a:latin typeface="Inter"/>
              </a:rPr>
              <a:t> - 1)</a:t>
            </a:r>
          </a:p>
          <a:p>
            <a:pPr lvl="1"/>
            <a:endParaRPr lang="en-GB" sz="2000" i="1" dirty="0">
              <a:solidFill>
                <a:srgbClr val="1A1523"/>
              </a:solidFill>
              <a:latin typeface="Inter"/>
            </a:endParaRPr>
          </a:p>
          <a:p>
            <a:r>
              <a:rPr lang="en-GB" sz="2000" b="0" i="0" dirty="0">
                <a:solidFill>
                  <a:srgbClr val="1A1523"/>
                </a:solidFill>
                <a:effectLst/>
                <a:latin typeface="Inter"/>
              </a:rPr>
              <a:t>All messages with the same key will go to the same partition.</a:t>
            </a:r>
            <a:endParaRPr lang="en-GB" sz="2000" dirty="0"/>
          </a:p>
        </p:txBody>
      </p:sp>
      <p:pic>
        <p:nvPicPr>
          <p:cNvPr id="22530" name="Picture 2" descr="Kafka Producers use default partitioning logic to assign Kafka Messages to the appropriate Apache Kafka Partition.">
            <a:extLst>
              <a:ext uri="{FF2B5EF4-FFF2-40B4-BE49-F238E27FC236}">
                <a16:creationId xmlns:a16="http://schemas.microsoft.com/office/drawing/2014/main" id="{ACFB7A07-2371-4F28-9751-37478C640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644" y="4720281"/>
            <a:ext cx="10404389" cy="1425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710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498CCAA-D01A-48D1-A61F-A9BB047F2A4A}"/>
              </a:ext>
            </a:extLst>
          </p:cNvPr>
          <p:cNvSpPr>
            <a:spLocks noGrp="1"/>
          </p:cNvSpPr>
          <p:nvPr>
            <p:ph type="title"/>
          </p:nvPr>
        </p:nvSpPr>
        <p:spPr/>
        <p:txBody>
          <a:bodyPr>
            <a:normAutofit/>
          </a:bodyPr>
          <a:lstStyle/>
          <a:p>
            <a:r>
              <a:rPr lang="en-GB" b="1" i="0" dirty="0">
                <a:solidFill>
                  <a:srgbClr val="1A1523"/>
                </a:solidFill>
                <a:effectLst/>
                <a:latin typeface="PolySans"/>
              </a:rPr>
              <a:t>Kafka Consumers</a:t>
            </a:r>
            <a:endParaRPr lang="en-GB" dirty="0"/>
          </a:p>
        </p:txBody>
      </p:sp>
      <p:sp>
        <p:nvSpPr>
          <p:cNvPr id="3" name="İçerik Yer Tutucusu 2">
            <a:extLst>
              <a:ext uri="{FF2B5EF4-FFF2-40B4-BE49-F238E27FC236}">
                <a16:creationId xmlns:a16="http://schemas.microsoft.com/office/drawing/2014/main" id="{F084197E-68DA-477B-94EB-DF9880DC2D64}"/>
              </a:ext>
            </a:extLst>
          </p:cNvPr>
          <p:cNvSpPr>
            <a:spLocks noGrp="1"/>
          </p:cNvSpPr>
          <p:nvPr>
            <p:ph idx="1"/>
          </p:nvPr>
        </p:nvSpPr>
        <p:spPr>
          <a:xfrm>
            <a:off x="838200" y="1825625"/>
            <a:ext cx="10307595" cy="2705186"/>
          </a:xfrm>
        </p:spPr>
        <p:txBody>
          <a:bodyPr>
            <a:normAutofit/>
          </a:bodyPr>
          <a:lstStyle/>
          <a:p>
            <a:r>
              <a:rPr lang="en-GB" sz="2000" b="0" i="0" dirty="0">
                <a:solidFill>
                  <a:srgbClr val="1A1523"/>
                </a:solidFill>
                <a:effectLst/>
                <a:latin typeface="Inter"/>
              </a:rPr>
              <a:t>Consumers can read from one or more partitions at a time, and data is read in order </a:t>
            </a:r>
            <a:r>
              <a:rPr lang="en-GB" sz="2000" b="1" i="0" dirty="0">
                <a:solidFill>
                  <a:srgbClr val="1A1523"/>
                </a:solidFill>
                <a:effectLst/>
                <a:latin typeface="Inter"/>
              </a:rPr>
              <a:t>within each partition</a:t>
            </a:r>
            <a:r>
              <a:rPr lang="en-GB" sz="2000" b="0" i="0" dirty="0">
                <a:solidFill>
                  <a:srgbClr val="1A1523"/>
                </a:solidFill>
                <a:effectLst/>
                <a:latin typeface="Inter"/>
              </a:rPr>
              <a:t>.</a:t>
            </a:r>
          </a:p>
          <a:p>
            <a:r>
              <a:rPr lang="en-GB" sz="2000" b="0" i="0" dirty="0">
                <a:solidFill>
                  <a:srgbClr val="1A1523"/>
                </a:solidFill>
                <a:effectLst/>
                <a:latin typeface="Inter"/>
              </a:rPr>
              <a:t>A consumer always reads data from a lower offset to a higher offset and cannot read data backwards.</a:t>
            </a:r>
          </a:p>
          <a:p>
            <a:r>
              <a:rPr lang="en-GB" sz="2000" b="0" i="0" dirty="0">
                <a:solidFill>
                  <a:srgbClr val="1A1523"/>
                </a:solidFill>
                <a:effectLst/>
                <a:latin typeface="Inter"/>
              </a:rPr>
              <a:t>If the consumer consumes data from more than one partition, the message order is not guaranteed across multiple partitions because they are consumed simultaneously, but the message read order is still guaranteed within each individual partition.</a:t>
            </a:r>
            <a:endParaRPr lang="en-GB" sz="2000" dirty="0"/>
          </a:p>
        </p:txBody>
      </p:sp>
      <p:pic>
        <p:nvPicPr>
          <p:cNvPr id="23554" name="Picture 2" descr="Kafka consumers in this diagram are reading messages from various Apache Kafka Brokers and Topics.">
            <a:extLst>
              <a:ext uri="{FF2B5EF4-FFF2-40B4-BE49-F238E27FC236}">
                <a16:creationId xmlns:a16="http://schemas.microsoft.com/office/drawing/2014/main" id="{4ABAA239-D235-434C-976E-BD2027483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209" y="4445732"/>
            <a:ext cx="7579581" cy="2278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474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5CD83B-FE37-4079-9AF1-86B1BACD5907}"/>
              </a:ext>
            </a:extLst>
          </p:cNvPr>
          <p:cNvSpPr>
            <a:spLocks noGrp="1"/>
          </p:cNvSpPr>
          <p:nvPr>
            <p:ph type="title"/>
          </p:nvPr>
        </p:nvSpPr>
        <p:spPr/>
        <p:txBody>
          <a:bodyPr>
            <a:normAutofit/>
          </a:bodyPr>
          <a:lstStyle/>
          <a:p>
            <a:r>
              <a:rPr lang="en-GB" b="1" i="0" dirty="0">
                <a:solidFill>
                  <a:srgbClr val="1A1523"/>
                </a:solidFill>
                <a:effectLst/>
                <a:latin typeface="PolySans"/>
              </a:rPr>
              <a:t>Kafka Message </a:t>
            </a:r>
            <a:r>
              <a:rPr lang="en-GB" b="1" i="0" dirty="0" err="1">
                <a:solidFill>
                  <a:srgbClr val="1A1523"/>
                </a:solidFill>
                <a:effectLst/>
                <a:latin typeface="PolySans"/>
              </a:rPr>
              <a:t>Deserializers</a:t>
            </a:r>
            <a:endParaRPr lang="en-GB" dirty="0"/>
          </a:p>
        </p:txBody>
      </p:sp>
      <p:sp>
        <p:nvSpPr>
          <p:cNvPr id="3" name="İçerik Yer Tutucusu 2">
            <a:extLst>
              <a:ext uri="{FF2B5EF4-FFF2-40B4-BE49-F238E27FC236}">
                <a16:creationId xmlns:a16="http://schemas.microsoft.com/office/drawing/2014/main" id="{AB6248BA-5544-4103-B674-886575082D8A}"/>
              </a:ext>
            </a:extLst>
          </p:cNvPr>
          <p:cNvSpPr>
            <a:spLocks noGrp="1"/>
          </p:cNvSpPr>
          <p:nvPr>
            <p:ph idx="1"/>
          </p:nvPr>
        </p:nvSpPr>
        <p:spPr>
          <a:xfrm>
            <a:off x="838201" y="1825625"/>
            <a:ext cx="4219832" cy="4351338"/>
          </a:xfrm>
        </p:spPr>
        <p:txBody>
          <a:bodyPr>
            <a:normAutofit/>
          </a:bodyPr>
          <a:lstStyle/>
          <a:p>
            <a:r>
              <a:rPr lang="en-GB" sz="2400" dirty="0">
                <a:solidFill>
                  <a:srgbClr val="1A1523"/>
                </a:solidFill>
                <a:latin typeface="Inter"/>
              </a:rPr>
              <a:t>T</a:t>
            </a:r>
            <a:r>
              <a:rPr lang="en-GB" sz="2400" b="0" i="0" dirty="0">
                <a:solidFill>
                  <a:srgbClr val="1A1523"/>
                </a:solidFill>
                <a:effectLst/>
                <a:latin typeface="Inter"/>
              </a:rPr>
              <a:t>he data sent by the Kafka producers is </a:t>
            </a:r>
            <a:r>
              <a:rPr lang="en-GB" sz="2400" b="0" i="0" u="none" strike="noStrike" dirty="0">
                <a:solidFill>
                  <a:srgbClr val="4C40E7"/>
                </a:solidFill>
                <a:effectLst/>
                <a:latin typeface="Inter"/>
              </a:rPr>
              <a:t>serialized</a:t>
            </a:r>
            <a:r>
              <a:rPr lang="en-GB" sz="2400" b="0" i="0" dirty="0">
                <a:solidFill>
                  <a:srgbClr val="1A1523"/>
                </a:solidFill>
                <a:effectLst/>
                <a:latin typeface="Inter"/>
              </a:rPr>
              <a:t>. </a:t>
            </a:r>
          </a:p>
          <a:p>
            <a:r>
              <a:rPr lang="en-GB" sz="2400" b="0" i="0" dirty="0">
                <a:solidFill>
                  <a:srgbClr val="1A1523"/>
                </a:solidFill>
                <a:effectLst/>
                <a:latin typeface="Inter"/>
              </a:rPr>
              <a:t>This means that the data received by the Kafka consumers must be correctly </a:t>
            </a:r>
            <a:r>
              <a:rPr lang="en-GB" sz="2400" dirty="0">
                <a:solidFill>
                  <a:srgbClr val="4C40E7"/>
                </a:solidFill>
                <a:latin typeface="Inter"/>
              </a:rPr>
              <a:t>deserialized</a:t>
            </a:r>
            <a:r>
              <a:rPr lang="en-GB" sz="2400" b="0" i="0" dirty="0">
                <a:solidFill>
                  <a:srgbClr val="1A1523"/>
                </a:solidFill>
                <a:effectLst/>
                <a:latin typeface="Inter"/>
              </a:rPr>
              <a:t>. </a:t>
            </a:r>
          </a:p>
          <a:p>
            <a:r>
              <a:rPr lang="en-GB" sz="2400" b="0" i="0" dirty="0">
                <a:solidFill>
                  <a:srgbClr val="1A1523"/>
                </a:solidFill>
                <a:effectLst/>
                <a:latin typeface="Inter"/>
              </a:rPr>
              <a:t>Data being consumed must be deserialized in the same format it was serialized in.</a:t>
            </a:r>
            <a:endParaRPr lang="en-GB" sz="2400" dirty="0"/>
          </a:p>
        </p:txBody>
      </p:sp>
      <p:pic>
        <p:nvPicPr>
          <p:cNvPr id="24580" name="Picture 4" descr="Kafka Consumers must use the same format for deserialization that was used by the producer when serializing the message. This daigram shows the deserialization process.">
            <a:extLst>
              <a:ext uri="{FF2B5EF4-FFF2-40B4-BE49-F238E27FC236}">
                <a16:creationId xmlns:a16="http://schemas.microsoft.com/office/drawing/2014/main" id="{6128A3F0-4AD4-4FEA-9757-23BD819B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7050" y="1347530"/>
            <a:ext cx="5591484" cy="4705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694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sp>
        <p:nvSpPr>
          <p:cNvPr id="3" name="İçerik Yer Tutucusu 2">
            <a:extLst>
              <a:ext uri="{FF2B5EF4-FFF2-40B4-BE49-F238E27FC236}">
                <a16:creationId xmlns:a16="http://schemas.microsoft.com/office/drawing/2014/main" id="{4B464F19-CDA6-46F6-90D6-BFE8D0568650}"/>
              </a:ext>
            </a:extLst>
          </p:cNvPr>
          <p:cNvSpPr>
            <a:spLocks noGrp="1"/>
          </p:cNvSpPr>
          <p:nvPr>
            <p:ph idx="1"/>
          </p:nvPr>
        </p:nvSpPr>
        <p:spPr>
          <a:xfrm>
            <a:off x="838201" y="1825625"/>
            <a:ext cx="6584091" cy="4667250"/>
          </a:xfrm>
        </p:spPr>
        <p:txBody>
          <a:bodyPr>
            <a:normAutofit lnSpcReduction="10000"/>
          </a:bodyPr>
          <a:lstStyle/>
          <a:p>
            <a:r>
              <a:rPr lang="en-GB" sz="2400" b="0" i="0" dirty="0">
                <a:solidFill>
                  <a:srgbClr val="1A1523"/>
                </a:solidFill>
                <a:effectLst/>
                <a:latin typeface="Inter"/>
              </a:rPr>
              <a:t>A topic usually consists of many partitions.   These partitions are a unit of parallelism for Kafka consumers.</a:t>
            </a:r>
          </a:p>
          <a:p>
            <a:r>
              <a:rPr lang="en-GB" sz="2400" b="0" i="0" dirty="0">
                <a:solidFill>
                  <a:srgbClr val="1A1523"/>
                </a:solidFill>
                <a:effectLst/>
                <a:latin typeface="Inter"/>
              </a:rPr>
              <a:t>The benefit of leveraging a Kafka consumer group is that the consumers within the group will coordinate to split the work of reading fro</a:t>
            </a:r>
            <a:r>
              <a:rPr lang="en-GB" sz="2400" dirty="0">
                <a:solidFill>
                  <a:srgbClr val="1A1523"/>
                </a:solidFill>
                <a:latin typeface="Inter"/>
              </a:rPr>
              <a:t>m </a:t>
            </a:r>
            <a:r>
              <a:rPr lang="en-GB" sz="2400" b="0" i="0" dirty="0">
                <a:solidFill>
                  <a:srgbClr val="1A1523"/>
                </a:solidFill>
                <a:effectLst/>
                <a:latin typeface="Inter"/>
              </a:rPr>
              <a:t>different partitions.</a:t>
            </a:r>
          </a:p>
          <a:p>
            <a:r>
              <a:rPr kumimoji="0" lang="en-US" altLang="en-US" sz="2400" b="0" i="0" u="none" strike="noStrike" cap="none" normalizeH="0" baseline="0" dirty="0">
                <a:ln>
                  <a:noFill/>
                </a:ln>
                <a:solidFill>
                  <a:srgbClr val="1A1523"/>
                </a:solidFill>
                <a:effectLst/>
                <a:latin typeface="Inter"/>
              </a:rPr>
              <a:t>Kafka Consumers automatically use a </a:t>
            </a:r>
            <a:r>
              <a:rPr kumimoji="0" lang="en-US" altLang="en-US" sz="1600" b="1" i="0" u="none" strike="noStrike" cap="none" normalizeH="0" baseline="0" dirty="0" err="1">
                <a:ln>
                  <a:noFill/>
                </a:ln>
                <a:solidFill>
                  <a:srgbClr val="1A1523"/>
                </a:solidFill>
                <a:effectLst/>
                <a:latin typeface="Roboto Mono"/>
              </a:rPr>
              <a:t>GroupCoordinator</a:t>
            </a:r>
            <a:r>
              <a:rPr kumimoji="0" lang="en-US" altLang="en-US" sz="1600" b="1" i="0" u="none" strike="noStrike" cap="none" normalizeH="0" baseline="0" dirty="0">
                <a:ln>
                  <a:noFill/>
                </a:ln>
                <a:solidFill>
                  <a:srgbClr val="1A1523"/>
                </a:solidFill>
                <a:effectLst/>
                <a:latin typeface="Roboto Mono"/>
              </a:rPr>
              <a:t> </a:t>
            </a:r>
            <a:r>
              <a:rPr kumimoji="0" lang="en-US" altLang="en-US" sz="2400" b="0" i="0" u="none" strike="noStrike" cap="none" normalizeH="0" baseline="0" dirty="0">
                <a:ln>
                  <a:noFill/>
                </a:ln>
                <a:solidFill>
                  <a:srgbClr val="1A1523"/>
                </a:solidFill>
                <a:effectLst/>
                <a:latin typeface="Inter"/>
              </a:rPr>
              <a:t>and a </a:t>
            </a:r>
            <a:r>
              <a:rPr kumimoji="0" lang="en-US" altLang="en-US" sz="1600" b="1" i="0" u="none" strike="noStrike" cap="none" normalizeH="0" baseline="0" dirty="0" err="1">
                <a:ln>
                  <a:noFill/>
                </a:ln>
                <a:solidFill>
                  <a:srgbClr val="1A1523"/>
                </a:solidFill>
                <a:effectLst/>
                <a:latin typeface="Roboto Mono"/>
              </a:rPr>
              <a:t>ConsumerCoordinator</a:t>
            </a:r>
            <a:r>
              <a:rPr kumimoji="0" lang="en-US" altLang="en-US" sz="2400" b="0" i="0" u="none" strike="noStrike" cap="none" normalizeH="0" baseline="0" dirty="0">
                <a:ln>
                  <a:noFill/>
                </a:ln>
                <a:solidFill>
                  <a:srgbClr val="1A1523"/>
                </a:solidFill>
                <a:effectLst/>
                <a:latin typeface="Inter"/>
              </a:rPr>
              <a:t> to assign consumers to a partition and ensure the load balancing is achieved across all consumers in the same group.</a:t>
            </a:r>
            <a:endParaRPr lang="en-GB" sz="2400" dirty="0"/>
          </a:p>
        </p:txBody>
      </p:sp>
      <p:pic>
        <p:nvPicPr>
          <p:cNvPr id="25607" name="Picture 7" descr="Kafka Partition">
            <a:extLst>
              <a:ext uri="{FF2B5EF4-FFF2-40B4-BE49-F238E27FC236}">
                <a16:creationId xmlns:a16="http://schemas.microsoft.com/office/drawing/2014/main" id="{2C38D81F-3819-4651-95CD-B13243A4A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2292" y="1825625"/>
            <a:ext cx="4602163"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2316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pic>
        <p:nvPicPr>
          <p:cNvPr id="25602" name="Picture 2" descr="apache kafka consumer groups 01">
            <a:extLst>
              <a:ext uri="{FF2B5EF4-FFF2-40B4-BE49-F238E27FC236}">
                <a16:creationId xmlns:a16="http://schemas.microsoft.com/office/drawing/2014/main" id="{2E5B4765-64CF-418C-A206-B45A47B930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143" y="1690688"/>
            <a:ext cx="6667713" cy="442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166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pic>
        <p:nvPicPr>
          <p:cNvPr id="26628" name="Picture 4" descr="apache kafka consumer groups 02">
            <a:extLst>
              <a:ext uri="{FF2B5EF4-FFF2-40B4-BE49-F238E27FC236}">
                <a16:creationId xmlns:a16="http://schemas.microsoft.com/office/drawing/2014/main" id="{5C6B1C29-2DC8-4DA2-804B-DCD7288B8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9775" y="1690688"/>
            <a:ext cx="6712449" cy="4452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9004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pic>
        <p:nvPicPr>
          <p:cNvPr id="26630" name="Picture 6" descr="apache kafka consumer groups 03">
            <a:extLst>
              <a:ext uri="{FF2B5EF4-FFF2-40B4-BE49-F238E27FC236}">
                <a16:creationId xmlns:a16="http://schemas.microsoft.com/office/drawing/2014/main" id="{90D2D6E0-595D-43F2-86E0-8C2310690E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4462" y="1690688"/>
            <a:ext cx="6803075" cy="451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875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pic>
        <p:nvPicPr>
          <p:cNvPr id="27650" name="Picture 2" descr="apache kafka consumer groups 04">
            <a:extLst>
              <a:ext uri="{FF2B5EF4-FFF2-40B4-BE49-F238E27FC236}">
                <a16:creationId xmlns:a16="http://schemas.microsoft.com/office/drawing/2014/main" id="{A0CB6414-728B-41BA-9A28-600A9FC50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439" y="1690688"/>
            <a:ext cx="6793122" cy="5009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324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35DE91C-48BB-419D-B34F-83AD625A11A7}"/>
              </a:ext>
            </a:extLst>
          </p:cNvPr>
          <p:cNvSpPr>
            <a:spLocks noGrp="1"/>
          </p:cNvSpPr>
          <p:nvPr>
            <p:ph type="title"/>
          </p:nvPr>
        </p:nvSpPr>
        <p:spPr/>
        <p:txBody>
          <a:bodyPr>
            <a:normAutofit/>
          </a:bodyPr>
          <a:lstStyle/>
          <a:p>
            <a:r>
              <a:rPr lang="en-GB" b="1" i="0" dirty="0">
                <a:solidFill>
                  <a:srgbClr val="1A1523"/>
                </a:solidFill>
                <a:effectLst/>
                <a:latin typeface="PolySans"/>
              </a:rPr>
              <a:t>Kafka Consumer Groups</a:t>
            </a:r>
            <a:endParaRPr lang="en-GB" dirty="0"/>
          </a:p>
        </p:txBody>
      </p:sp>
      <p:sp>
        <p:nvSpPr>
          <p:cNvPr id="6" name="İçerik Yer Tutucusu 2">
            <a:extLst>
              <a:ext uri="{FF2B5EF4-FFF2-40B4-BE49-F238E27FC236}">
                <a16:creationId xmlns:a16="http://schemas.microsoft.com/office/drawing/2014/main" id="{768F33E7-1067-4DFF-AE12-ED97A95A5CF8}"/>
              </a:ext>
            </a:extLst>
          </p:cNvPr>
          <p:cNvSpPr>
            <a:spLocks noGrp="1"/>
          </p:cNvSpPr>
          <p:nvPr>
            <p:ph idx="1"/>
          </p:nvPr>
        </p:nvSpPr>
        <p:spPr>
          <a:xfrm>
            <a:off x="5802849" y="4423718"/>
            <a:ext cx="5219378" cy="2069157"/>
          </a:xfrm>
        </p:spPr>
        <p:txBody>
          <a:bodyPr>
            <a:normAutofit lnSpcReduction="10000"/>
          </a:bodyPr>
          <a:lstStyle/>
          <a:p>
            <a:r>
              <a:rPr lang="en-GB" sz="2400" dirty="0"/>
              <a:t>A Kafka consumer keeps track of an offset: the position in the queue of each message it has read.</a:t>
            </a:r>
          </a:p>
          <a:p>
            <a:r>
              <a:rPr lang="en-GB" sz="2400" dirty="0"/>
              <a:t>There is an offset for every partition, in every topic, and for each consumer.</a:t>
            </a:r>
          </a:p>
        </p:txBody>
      </p:sp>
      <p:pic>
        <p:nvPicPr>
          <p:cNvPr id="28674" name="Picture 2" descr="apache kafka consumer groups 05">
            <a:extLst>
              <a:ext uri="{FF2B5EF4-FFF2-40B4-BE49-F238E27FC236}">
                <a16:creationId xmlns:a16="http://schemas.microsoft.com/office/drawing/2014/main" id="{10917A1C-B394-4896-9AF1-627C4B7D1B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519" y="1690688"/>
            <a:ext cx="5081330" cy="4958514"/>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apache kafka consumer groups 06">
            <a:extLst>
              <a:ext uri="{FF2B5EF4-FFF2-40B4-BE49-F238E27FC236}">
                <a16:creationId xmlns:a16="http://schemas.microsoft.com/office/drawing/2014/main" id="{4FACD7B4-89A6-457B-8B98-F87BF7A93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081330" cy="265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74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03C981-4D24-4FDB-8B18-78C3FDFFDD4F}"/>
              </a:ext>
            </a:extLst>
          </p:cNvPr>
          <p:cNvSpPr>
            <a:spLocks noGrp="1"/>
          </p:cNvSpPr>
          <p:nvPr>
            <p:ph type="title"/>
          </p:nvPr>
        </p:nvSpPr>
        <p:spPr/>
        <p:txBody>
          <a:bodyPr/>
          <a:lstStyle/>
          <a:p>
            <a:pPr algn="l"/>
            <a:r>
              <a:rPr lang="en-GB" dirty="0"/>
              <a:t>Benefits of the Pub/Sub Model</a:t>
            </a:r>
          </a:p>
        </p:txBody>
      </p:sp>
      <p:sp>
        <p:nvSpPr>
          <p:cNvPr id="3" name="İçerik Yer Tutucusu 2">
            <a:extLst>
              <a:ext uri="{FF2B5EF4-FFF2-40B4-BE49-F238E27FC236}">
                <a16:creationId xmlns:a16="http://schemas.microsoft.com/office/drawing/2014/main" id="{485EF9EC-CD22-4F06-A53C-D62633A815D0}"/>
              </a:ext>
            </a:extLst>
          </p:cNvPr>
          <p:cNvSpPr>
            <a:spLocks noGrp="1"/>
          </p:cNvSpPr>
          <p:nvPr>
            <p:ph idx="1"/>
          </p:nvPr>
        </p:nvSpPr>
        <p:spPr>
          <a:xfrm>
            <a:off x="838200" y="1825625"/>
            <a:ext cx="4215581" cy="4351338"/>
          </a:xfrm>
        </p:spPr>
        <p:txBody>
          <a:bodyPr>
            <a:normAutofit fontScale="77500" lnSpcReduction="20000"/>
          </a:bodyPr>
          <a:lstStyle/>
          <a:p>
            <a:pPr algn="l">
              <a:buFont typeface="Arial" panose="020B0604020202020204" pitchFamily="34" charset="0"/>
              <a:buChar char="•"/>
            </a:pPr>
            <a:r>
              <a:rPr lang="en-GB" b="1" dirty="0"/>
              <a:t>Loose coupling </a:t>
            </a:r>
            <a:r>
              <a:rPr lang="en-GB" dirty="0"/>
              <a:t>between components, making your system more modular and flexible.</a:t>
            </a:r>
          </a:p>
          <a:p>
            <a:pPr algn="l">
              <a:buFont typeface="Arial" panose="020B0604020202020204" pitchFamily="34" charset="0"/>
              <a:buChar char="•"/>
            </a:pPr>
            <a:endParaRPr lang="en-GB" dirty="0"/>
          </a:p>
          <a:p>
            <a:pPr algn="l">
              <a:buFont typeface="Arial" panose="020B0604020202020204" pitchFamily="34" charset="0"/>
              <a:buChar char="•"/>
            </a:pPr>
            <a:r>
              <a:rPr lang="en-GB" b="1" dirty="0"/>
              <a:t>High scalability </a:t>
            </a:r>
            <a:r>
              <a:rPr lang="en-GB" dirty="0"/>
              <a:t>(in theory, Pub/Sub allows any number of  publishers to communicate with any number of subscribers).  </a:t>
            </a:r>
          </a:p>
          <a:p>
            <a:pPr algn="l">
              <a:buFont typeface="Arial" panose="020B0604020202020204" pitchFamily="34" charset="0"/>
              <a:buChar char="•"/>
            </a:pPr>
            <a:endParaRPr lang="en-GB" dirty="0"/>
          </a:p>
          <a:p>
            <a:pPr algn="l">
              <a:buFont typeface="Arial" panose="020B0604020202020204" pitchFamily="34" charset="0"/>
              <a:buChar char="•"/>
            </a:pPr>
            <a:r>
              <a:rPr lang="en-GB" b="1" dirty="0"/>
              <a:t>Language-agnostic and protocol-agnostic</a:t>
            </a:r>
            <a:r>
              <a:rPr lang="en-GB" dirty="0"/>
              <a:t>, which makes it straightforward and fast to integrate Pub/Sub into your tech stack. </a:t>
            </a:r>
          </a:p>
          <a:p>
            <a:pPr algn="l">
              <a:buFont typeface="Arial" panose="020B0604020202020204" pitchFamily="34" charset="0"/>
              <a:buChar char="•"/>
            </a:pPr>
            <a:endParaRPr lang="en-GB" dirty="0"/>
          </a:p>
          <a:p>
            <a:pPr algn="l">
              <a:buFont typeface="Arial" panose="020B0604020202020204" pitchFamily="34" charset="0"/>
              <a:buChar char="•"/>
            </a:pPr>
            <a:r>
              <a:rPr lang="en-GB" b="1" dirty="0"/>
              <a:t>Asynchronous, event-driven communication</a:t>
            </a:r>
            <a:r>
              <a:rPr lang="en-GB" dirty="0"/>
              <a:t> that’s ideal for </a:t>
            </a:r>
            <a:r>
              <a:rPr lang="en-GB" dirty="0" err="1"/>
              <a:t>realtime</a:t>
            </a:r>
            <a:r>
              <a:rPr lang="en-GB" dirty="0"/>
              <a:t>, low-latency apps. </a:t>
            </a:r>
          </a:p>
        </p:txBody>
      </p:sp>
      <p:pic>
        <p:nvPicPr>
          <p:cNvPr id="2050" name="Picture 2">
            <a:extLst>
              <a:ext uri="{FF2B5EF4-FFF2-40B4-BE49-F238E27FC236}">
                <a16:creationId xmlns:a16="http://schemas.microsoft.com/office/drawing/2014/main" id="{86E65676-E21A-4223-B5CB-D000901E3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270" y="1986116"/>
            <a:ext cx="6211530" cy="37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040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apache kafka consumer groups 07">
            <a:extLst>
              <a:ext uri="{FF2B5EF4-FFF2-40B4-BE49-F238E27FC236}">
                <a16:creationId xmlns:a16="http://schemas.microsoft.com/office/drawing/2014/main" id="{79F3C774-2B88-47E9-B5F5-30DAF119FE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816" y="57666"/>
            <a:ext cx="8699200" cy="671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466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841CFA-CE55-48EF-B073-C9842306AEB6}"/>
              </a:ext>
            </a:extLst>
          </p:cNvPr>
          <p:cNvSpPr>
            <a:spLocks noGrp="1"/>
          </p:cNvSpPr>
          <p:nvPr>
            <p:ph type="title"/>
          </p:nvPr>
        </p:nvSpPr>
        <p:spPr/>
        <p:txBody>
          <a:bodyPr>
            <a:normAutofit/>
          </a:bodyPr>
          <a:lstStyle/>
          <a:p>
            <a:r>
              <a:rPr lang="en-GB" b="1" i="0" dirty="0">
                <a:solidFill>
                  <a:srgbClr val="1A1523"/>
                </a:solidFill>
                <a:effectLst/>
                <a:latin typeface="PolySans"/>
              </a:rPr>
              <a:t>Kafka Consumer Offsets</a:t>
            </a:r>
            <a:endParaRPr lang="en-GB" dirty="0"/>
          </a:p>
        </p:txBody>
      </p:sp>
      <p:sp>
        <p:nvSpPr>
          <p:cNvPr id="3" name="İçerik Yer Tutucusu 2">
            <a:extLst>
              <a:ext uri="{FF2B5EF4-FFF2-40B4-BE49-F238E27FC236}">
                <a16:creationId xmlns:a16="http://schemas.microsoft.com/office/drawing/2014/main" id="{63681EAD-F465-4485-B865-7CD349A7C601}"/>
              </a:ext>
            </a:extLst>
          </p:cNvPr>
          <p:cNvSpPr>
            <a:spLocks noGrp="1"/>
          </p:cNvSpPr>
          <p:nvPr>
            <p:ph idx="1"/>
          </p:nvPr>
        </p:nvSpPr>
        <p:spPr/>
        <p:txBody>
          <a:bodyPr>
            <a:normAutofit/>
          </a:bodyPr>
          <a:lstStyle/>
          <a:p>
            <a:pPr algn="l"/>
            <a:r>
              <a:rPr lang="en-GB" sz="2000" dirty="0"/>
              <a:t>Kafka brokers use an internal topic named </a:t>
            </a:r>
            <a:r>
              <a:rPr lang="en-GB" sz="2000" b="1" dirty="0"/>
              <a:t>__</a:t>
            </a:r>
            <a:r>
              <a:rPr lang="en-GB" sz="2000" b="1" dirty="0" err="1"/>
              <a:t>consumer_offsets</a:t>
            </a:r>
            <a:r>
              <a:rPr lang="en-GB" sz="2000" b="1" dirty="0"/>
              <a:t> </a:t>
            </a:r>
            <a:r>
              <a:rPr lang="en-GB" sz="2000" dirty="0"/>
              <a:t>that keeps track of what messages a given consumer group last successfully processed. </a:t>
            </a:r>
          </a:p>
          <a:p>
            <a:pPr algn="l"/>
            <a:r>
              <a:rPr lang="en-GB" sz="2000" dirty="0"/>
              <a:t>Each message in a Kafka topic has a partition ID and an offset ID attached to it.</a:t>
            </a:r>
          </a:p>
          <a:p>
            <a:pPr algn="l"/>
            <a:r>
              <a:rPr lang="en-GB" sz="2000" dirty="0"/>
              <a:t>Therefore, in order to "checkpoint" how far a consumer has been reading into a topic partition, the consumer will regularly commit the latest processed message.</a:t>
            </a:r>
          </a:p>
        </p:txBody>
      </p:sp>
      <p:pic>
        <p:nvPicPr>
          <p:cNvPr id="30723" name="Picture 3" descr="Diagram showing how Kafka Consumers from a Consumer Group read messages from the last committed consumer offset.">
            <a:extLst>
              <a:ext uri="{FF2B5EF4-FFF2-40B4-BE49-F238E27FC236}">
                <a16:creationId xmlns:a16="http://schemas.microsoft.com/office/drawing/2014/main" id="{FCCA0628-D825-4D03-9B1D-F689E3EC94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7387" y="4320192"/>
            <a:ext cx="7046903" cy="235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6037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5D8266-8E52-4159-A65C-B50FF958736D}"/>
              </a:ext>
            </a:extLst>
          </p:cNvPr>
          <p:cNvSpPr>
            <a:spLocks noGrp="1"/>
          </p:cNvSpPr>
          <p:nvPr>
            <p:ph type="title"/>
          </p:nvPr>
        </p:nvSpPr>
        <p:spPr/>
        <p:txBody>
          <a:bodyPr/>
          <a:lstStyle/>
          <a:p>
            <a:r>
              <a:rPr lang="en-GB" b="1" i="0" dirty="0">
                <a:solidFill>
                  <a:srgbClr val="1A1523"/>
                </a:solidFill>
                <a:effectLst/>
                <a:latin typeface="PolySans"/>
              </a:rPr>
              <a:t>Delivery semantics for consumers</a:t>
            </a:r>
            <a:endParaRPr lang="en-GB" dirty="0"/>
          </a:p>
        </p:txBody>
      </p:sp>
      <p:sp>
        <p:nvSpPr>
          <p:cNvPr id="3" name="İçerik Yer Tutucusu 2">
            <a:extLst>
              <a:ext uri="{FF2B5EF4-FFF2-40B4-BE49-F238E27FC236}">
                <a16:creationId xmlns:a16="http://schemas.microsoft.com/office/drawing/2014/main" id="{8B1120C9-D68B-4905-88BE-14F8C24C383F}"/>
              </a:ext>
            </a:extLst>
          </p:cNvPr>
          <p:cNvSpPr>
            <a:spLocks noGrp="1"/>
          </p:cNvSpPr>
          <p:nvPr>
            <p:ph idx="1"/>
          </p:nvPr>
        </p:nvSpPr>
        <p:spPr>
          <a:xfrm>
            <a:off x="838200" y="1825625"/>
            <a:ext cx="10381735" cy="2729899"/>
          </a:xfrm>
        </p:spPr>
        <p:txBody>
          <a:bodyPr>
            <a:normAutofit fontScale="92500"/>
          </a:bodyPr>
          <a:lstStyle/>
          <a:p>
            <a:pPr marL="0" indent="0">
              <a:buNone/>
            </a:pPr>
            <a:r>
              <a:rPr lang="en-GB" b="1" dirty="0">
                <a:solidFill>
                  <a:schemeClr val="accent2"/>
                </a:solidFill>
              </a:rPr>
              <a:t>At most once</a:t>
            </a:r>
          </a:p>
          <a:p>
            <a:r>
              <a:rPr lang="en-GB" sz="2000" dirty="0"/>
              <a:t>In this case, a consumer reads a set of messages, saves its position in the log, and then processes the messages. </a:t>
            </a:r>
          </a:p>
          <a:p>
            <a:r>
              <a:rPr lang="en-GB" sz="2000" dirty="0"/>
              <a:t>If the consumer process crashes after saving its position, but before saving the output of its message processing, the consumer that takes over processing would start at the saved position and the messages prior to that position would not be processed. </a:t>
            </a:r>
          </a:p>
          <a:p>
            <a:r>
              <a:rPr lang="en-GB" sz="2000" dirty="0"/>
              <a:t>This is at-most-once semantics for the consumer, because in a failure, messages may not be processed.</a:t>
            </a:r>
          </a:p>
        </p:txBody>
      </p:sp>
      <p:pic>
        <p:nvPicPr>
          <p:cNvPr id="32770" name="Picture 2" descr="Diagram of Kafka Consumer Delivery Semantics set to At Most Once">
            <a:extLst>
              <a:ext uri="{FF2B5EF4-FFF2-40B4-BE49-F238E27FC236}">
                <a16:creationId xmlns:a16="http://schemas.microsoft.com/office/drawing/2014/main" id="{CFC6D21A-B019-4DF9-92D9-8274CC9F5E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763" y="4555524"/>
            <a:ext cx="7348152" cy="200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1538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5D8266-8E52-4159-A65C-B50FF958736D}"/>
              </a:ext>
            </a:extLst>
          </p:cNvPr>
          <p:cNvSpPr>
            <a:spLocks noGrp="1"/>
          </p:cNvSpPr>
          <p:nvPr>
            <p:ph type="title"/>
          </p:nvPr>
        </p:nvSpPr>
        <p:spPr/>
        <p:txBody>
          <a:bodyPr/>
          <a:lstStyle/>
          <a:p>
            <a:r>
              <a:rPr lang="en-GB" b="1" i="0" dirty="0">
                <a:solidFill>
                  <a:srgbClr val="1A1523"/>
                </a:solidFill>
                <a:effectLst/>
                <a:latin typeface="PolySans"/>
              </a:rPr>
              <a:t>Delivery semantics for consumers</a:t>
            </a:r>
            <a:endParaRPr lang="en-GB" dirty="0"/>
          </a:p>
        </p:txBody>
      </p:sp>
      <p:sp>
        <p:nvSpPr>
          <p:cNvPr id="3" name="İçerik Yer Tutucusu 2">
            <a:extLst>
              <a:ext uri="{FF2B5EF4-FFF2-40B4-BE49-F238E27FC236}">
                <a16:creationId xmlns:a16="http://schemas.microsoft.com/office/drawing/2014/main" id="{8B1120C9-D68B-4905-88BE-14F8C24C383F}"/>
              </a:ext>
            </a:extLst>
          </p:cNvPr>
          <p:cNvSpPr>
            <a:spLocks noGrp="1"/>
          </p:cNvSpPr>
          <p:nvPr>
            <p:ph idx="1"/>
          </p:nvPr>
        </p:nvSpPr>
        <p:spPr>
          <a:xfrm>
            <a:off x="1251678" y="2286001"/>
            <a:ext cx="10178322" cy="2426041"/>
          </a:xfrm>
        </p:spPr>
        <p:txBody>
          <a:bodyPr>
            <a:normAutofit fontScale="92500"/>
          </a:bodyPr>
          <a:lstStyle/>
          <a:p>
            <a:pPr marL="0" indent="0" algn="l">
              <a:buNone/>
            </a:pPr>
            <a:r>
              <a:rPr lang="en-GB" b="1" dirty="0">
                <a:solidFill>
                  <a:schemeClr val="accent2"/>
                </a:solidFill>
              </a:rPr>
              <a:t>At least once </a:t>
            </a:r>
            <a:r>
              <a:rPr lang="en-GB" sz="1800" b="1" i="0" dirty="0">
                <a:solidFill>
                  <a:srgbClr val="1A1523"/>
                </a:solidFill>
                <a:effectLst/>
                <a:latin typeface="PolySans"/>
              </a:rPr>
              <a:t>(usually preferred)</a:t>
            </a:r>
            <a:endParaRPr lang="en-GB" b="1" dirty="0">
              <a:solidFill>
                <a:schemeClr val="accent2"/>
              </a:solidFill>
            </a:endParaRPr>
          </a:p>
          <a:p>
            <a:r>
              <a:rPr lang="en-GB" sz="2000" dirty="0"/>
              <a:t>This means a consumer reads a set of messages, processes the messages, and then saves its position. </a:t>
            </a:r>
          </a:p>
          <a:p>
            <a:r>
              <a:rPr lang="en-GB" sz="2000" dirty="0"/>
              <a:t>In this case, if the consumer process </a:t>
            </a:r>
            <a:r>
              <a:rPr lang="en-GB" sz="2000" i="1" dirty="0"/>
              <a:t>crashes</a:t>
            </a:r>
            <a:r>
              <a:rPr lang="en-GB" sz="2000" dirty="0"/>
              <a:t> after processing messages, </a:t>
            </a:r>
            <a:r>
              <a:rPr lang="en-GB" sz="2000" u="sng" dirty="0">
                <a:solidFill>
                  <a:schemeClr val="accent2">
                    <a:lumMod val="75000"/>
                  </a:schemeClr>
                </a:solidFill>
              </a:rPr>
              <a:t>but before saving its position, the new process that takes over may process some messages a second time</a:t>
            </a:r>
            <a:r>
              <a:rPr lang="en-GB" sz="2000" dirty="0"/>
              <a:t>. </a:t>
            </a:r>
          </a:p>
          <a:p>
            <a:r>
              <a:rPr lang="en-GB" sz="2000" dirty="0"/>
              <a:t>In this case, you can assign messages a primary key, so that updates are idempotent, meaning that if the message is received twice, it just overwrites the existing record with the same message data.</a:t>
            </a:r>
          </a:p>
        </p:txBody>
      </p:sp>
      <p:pic>
        <p:nvPicPr>
          <p:cNvPr id="33794" name="Picture 2" descr="Diagram showing Kafka Consumer Delivery Semantics set to At Least Once">
            <a:extLst>
              <a:ext uri="{FF2B5EF4-FFF2-40B4-BE49-F238E27FC236}">
                <a16:creationId xmlns:a16="http://schemas.microsoft.com/office/drawing/2014/main" id="{5D58DE0E-F217-44CF-A759-DFAA03A12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540" y="4843443"/>
            <a:ext cx="6319270" cy="18184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085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D5D8266-8E52-4159-A65C-B50FF958736D}"/>
              </a:ext>
            </a:extLst>
          </p:cNvPr>
          <p:cNvSpPr>
            <a:spLocks noGrp="1"/>
          </p:cNvSpPr>
          <p:nvPr>
            <p:ph type="title"/>
          </p:nvPr>
        </p:nvSpPr>
        <p:spPr/>
        <p:txBody>
          <a:bodyPr/>
          <a:lstStyle/>
          <a:p>
            <a:r>
              <a:rPr lang="en-GB" b="1" i="0" dirty="0">
                <a:solidFill>
                  <a:srgbClr val="1A1523"/>
                </a:solidFill>
                <a:effectLst/>
                <a:latin typeface="PolySans"/>
              </a:rPr>
              <a:t>Delivery semantics for consumers</a:t>
            </a:r>
            <a:endParaRPr lang="en-GB" dirty="0"/>
          </a:p>
        </p:txBody>
      </p:sp>
      <p:sp>
        <p:nvSpPr>
          <p:cNvPr id="3" name="İçerik Yer Tutucusu 2">
            <a:extLst>
              <a:ext uri="{FF2B5EF4-FFF2-40B4-BE49-F238E27FC236}">
                <a16:creationId xmlns:a16="http://schemas.microsoft.com/office/drawing/2014/main" id="{8B1120C9-D68B-4905-88BE-14F8C24C383F}"/>
              </a:ext>
            </a:extLst>
          </p:cNvPr>
          <p:cNvSpPr>
            <a:spLocks noGrp="1"/>
          </p:cNvSpPr>
          <p:nvPr>
            <p:ph idx="1"/>
          </p:nvPr>
        </p:nvSpPr>
        <p:spPr>
          <a:xfrm>
            <a:off x="1159476" y="2006857"/>
            <a:ext cx="10270524" cy="4352753"/>
          </a:xfrm>
        </p:spPr>
        <p:txBody>
          <a:bodyPr>
            <a:normAutofit/>
          </a:bodyPr>
          <a:lstStyle/>
          <a:p>
            <a:pPr marL="0" indent="0">
              <a:buNone/>
            </a:pPr>
            <a:r>
              <a:rPr lang="en-GB" sz="2800" b="1" dirty="0">
                <a:solidFill>
                  <a:schemeClr val="accent2"/>
                </a:solidFill>
              </a:rPr>
              <a:t>Exactly once</a:t>
            </a:r>
          </a:p>
          <a:p>
            <a:r>
              <a:rPr lang="en-GB" sz="1800" dirty="0"/>
              <a:t>This can only be achieved for Kafka topic to Kafka topic workflows using the transactions API. The Kafka Streams API simplifies the usage of that API and enables exactly once using the setting </a:t>
            </a:r>
            <a:r>
              <a:rPr lang="en-GB" sz="1100" dirty="0" err="1">
                <a:solidFill>
                  <a:srgbClr val="E74C3C"/>
                </a:solidFill>
                <a:latin typeface="Consolas" panose="020B0609020204030204" pitchFamily="49" charset="0"/>
              </a:rPr>
              <a:t>processing.guarantee</a:t>
            </a:r>
            <a:r>
              <a:rPr lang="en-GB" sz="1100" dirty="0">
                <a:solidFill>
                  <a:srgbClr val="E74C3C"/>
                </a:solidFill>
                <a:latin typeface="Consolas" panose="020B0609020204030204" pitchFamily="49" charset="0"/>
              </a:rPr>
              <a:t>=</a:t>
            </a:r>
            <a:r>
              <a:rPr lang="en-GB" sz="1100" dirty="0" err="1">
                <a:solidFill>
                  <a:srgbClr val="E74C3C"/>
                </a:solidFill>
                <a:latin typeface="Consolas" panose="020B0609020204030204" pitchFamily="49" charset="0"/>
              </a:rPr>
              <a:t>exactly.once</a:t>
            </a:r>
            <a:r>
              <a:rPr lang="en-GB" sz="1100" dirty="0">
                <a:solidFill>
                  <a:srgbClr val="E74C3C"/>
                </a:solidFill>
                <a:latin typeface="Consolas" panose="020B0609020204030204" pitchFamily="49" charset="0"/>
              </a:rPr>
              <a:t>.</a:t>
            </a:r>
          </a:p>
          <a:p>
            <a:r>
              <a:rPr lang="en-US" altLang="en-US" sz="1800" dirty="0"/>
              <a:t>The consumer’s position is stored as a message in a topic, so offset data in written to Kafka in the same transaction as when processed data is written to the output topics. </a:t>
            </a:r>
          </a:p>
          <a:p>
            <a:endParaRPr lang="en-US" altLang="en-US" sz="1800" dirty="0"/>
          </a:p>
          <a:p>
            <a:r>
              <a:rPr lang="en-US" altLang="en-US" sz="1800" dirty="0"/>
              <a:t>If the transaction is aborted, the consumer’s position reverts to its old value and you can specify whether output topics are visible to other consumers using the </a:t>
            </a:r>
            <a:r>
              <a:rPr kumimoji="0" lang="en-US" altLang="en-US" sz="1100" b="0" i="0" u="none" strike="noStrike" cap="none" normalizeH="0" baseline="0" dirty="0" err="1">
                <a:ln>
                  <a:noFill/>
                </a:ln>
                <a:solidFill>
                  <a:srgbClr val="E74C3C"/>
                </a:solidFill>
                <a:effectLst/>
                <a:latin typeface="Consolas" panose="020B0609020204030204" pitchFamily="49" charset="0"/>
              </a:rPr>
              <a:t>isolation_level</a:t>
            </a:r>
            <a:r>
              <a:rPr kumimoji="0" lang="en-US" altLang="en-US" sz="1800" b="0" i="0" u="none" strike="noStrike" cap="none" normalizeH="0" baseline="0" dirty="0">
                <a:ln>
                  <a:noFill/>
                </a:ln>
                <a:solidFill>
                  <a:srgbClr val="000000"/>
                </a:solidFill>
                <a:effectLst/>
                <a:latin typeface="Roboto" panose="02000000000000000000" pitchFamily="2" charset="0"/>
              </a:rPr>
              <a:t> </a:t>
            </a:r>
            <a:r>
              <a:rPr lang="en-US" altLang="en-US" sz="1800" dirty="0"/>
              <a:t>property. </a:t>
            </a:r>
          </a:p>
          <a:p>
            <a:r>
              <a:rPr lang="en-US" altLang="en-US" sz="1800" dirty="0"/>
              <a:t>For the default isolation level, </a:t>
            </a:r>
            <a:r>
              <a:rPr kumimoji="0" lang="en-US" altLang="en-US" sz="1100" b="0" i="0" u="none" strike="noStrike" cap="none" normalizeH="0" baseline="0" dirty="0" err="1">
                <a:ln>
                  <a:noFill/>
                </a:ln>
                <a:solidFill>
                  <a:srgbClr val="E74C3C"/>
                </a:solidFill>
                <a:effectLst/>
                <a:latin typeface="Consolas" panose="020B0609020204030204" pitchFamily="49" charset="0"/>
              </a:rPr>
              <a:t>read_uncommitted</a:t>
            </a:r>
            <a:r>
              <a:rPr lang="en-US" altLang="en-US" sz="1800" dirty="0"/>
              <a:t>, all messages, even ones in aborted transactions, are visible to consumers. In </a:t>
            </a:r>
            <a:r>
              <a:rPr kumimoji="0" lang="en-US" altLang="en-US" sz="1100" b="0" i="0" u="none" strike="noStrike" cap="none" normalizeH="0" baseline="0" dirty="0" err="1">
                <a:ln>
                  <a:noFill/>
                </a:ln>
                <a:solidFill>
                  <a:srgbClr val="E74C3C"/>
                </a:solidFill>
                <a:effectLst/>
                <a:latin typeface="Consolas" panose="020B0609020204030204" pitchFamily="49" charset="0"/>
              </a:rPr>
              <a:t>read_committed</a:t>
            </a:r>
            <a:r>
              <a:rPr lang="en-US" altLang="en-US" sz="1800" dirty="0"/>
              <a:t>, the consumer only reads messages from committed transactions. </a:t>
            </a:r>
            <a:endParaRPr lang="en-GB" dirty="0"/>
          </a:p>
        </p:txBody>
      </p:sp>
    </p:spTree>
    <p:extLst>
      <p:ext uri="{BB962C8B-B14F-4D97-AF65-F5344CB8AC3E}">
        <p14:creationId xmlns:p14="http://schemas.microsoft.com/office/powerpoint/2010/main" val="1451471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8C2906E-CCE4-4B17-940D-4A55A1767206}"/>
              </a:ext>
            </a:extLst>
          </p:cNvPr>
          <p:cNvSpPr>
            <a:spLocks noGrp="1"/>
          </p:cNvSpPr>
          <p:nvPr>
            <p:ph type="title"/>
          </p:nvPr>
        </p:nvSpPr>
        <p:spPr/>
        <p:txBody>
          <a:bodyPr>
            <a:normAutofit/>
          </a:bodyPr>
          <a:lstStyle/>
          <a:p>
            <a:r>
              <a:rPr lang="en-GB" b="1" i="0" dirty="0">
                <a:solidFill>
                  <a:srgbClr val="1A1523"/>
                </a:solidFill>
                <a:effectLst/>
                <a:latin typeface="PolySans"/>
              </a:rPr>
              <a:t>Automatic Offset Committing Strategy</a:t>
            </a:r>
            <a:endParaRPr lang="en-GB" dirty="0"/>
          </a:p>
        </p:txBody>
      </p:sp>
      <p:sp>
        <p:nvSpPr>
          <p:cNvPr id="3" name="İçerik Yer Tutucusu 2">
            <a:extLst>
              <a:ext uri="{FF2B5EF4-FFF2-40B4-BE49-F238E27FC236}">
                <a16:creationId xmlns:a16="http://schemas.microsoft.com/office/drawing/2014/main" id="{D0206C2D-5A8D-4A89-A2AA-194930F87CAF}"/>
              </a:ext>
            </a:extLst>
          </p:cNvPr>
          <p:cNvSpPr>
            <a:spLocks noGrp="1"/>
          </p:cNvSpPr>
          <p:nvPr>
            <p:ph idx="1"/>
          </p:nvPr>
        </p:nvSpPr>
        <p:spPr>
          <a:xfrm>
            <a:off x="838200" y="1825625"/>
            <a:ext cx="4343400" cy="4351338"/>
          </a:xfrm>
        </p:spPr>
        <p:txBody>
          <a:bodyPr>
            <a:normAutofit fontScale="92500" lnSpcReduction="10000"/>
          </a:bodyPr>
          <a:lstStyle/>
          <a:p>
            <a:r>
              <a:rPr lang="en-GB" sz="2400" dirty="0"/>
              <a:t>Using the Kafka Consumer Java API, offsets are committed regularly and automatically in order to enable at </a:t>
            </a:r>
            <a:r>
              <a:rPr lang="en-GB" sz="2400" b="1" dirty="0"/>
              <a:t>at-least once </a:t>
            </a:r>
            <a:r>
              <a:rPr lang="en-GB" sz="2400" dirty="0"/>
              <a:t>reading scenario.</a:t>
            </a:r>
          </a:p>
          <a:p>
            <a:endParaRPr lang="en-GB" sz="2400" dirty="0"/>
          </a:p>
          <a:p>
            <a:r>
              <a:rPr kumimoji="0" lang="en-US" altLang="en-US" sz="2400" b="0" i="0" u="none" strike="noStrike" cap="none" normalizeH="0" baseline="0" dirty="0">
                <a:ln>
                  <a:noFill/>
                </a:ln>
                <a:solidFill>
                  <a:srgbClr val="1A1523"/>
                </a:solidFill>
                <a:effectLst/>
                <a:latin typeface="Inter"/>
              </a:rPr>
              <a:t>By default, the property </a:t>
            </a:r>
            <a:r>
              <a:rPr kumimoji="0" lang="en-US" altLang="en-US" sz="1600" b="0" i="0" u="none" strike="noStrike" cap="none" normalizeH="0" baseline="0" dirty="0" err="1">
                <a:ln>
                  <a:noFill/>
                </a:ln>
                <a:solidFill>
                  <a:schemeClr val="accent2">
                    <a:lumMod val="75000"/>
                  </a:schemeClr>
                </a:solidFill>
                <a:effectLst/>
                <a:latin typeface="Roboto Mono"/>
              </a:rPr>
              <a:t>enable.auto.commit</a:t>
            </a:r>
            <a:r>
              <a:rPr kumimoji="0" lang="en-US" altLang="en-US" sz="1600" b="0" i="0" u="none" strike="noStrike" cap="none" normalizeH="0" baseline="0" dirty="0">
                <a:ln>
                  <a:noFill/>
                </a:ln>
                <a:solidFill>
                  <a:schemeClr val="accent2">
                    <a:lumMod val="75000"/>
                  </a:schemeClr>
                </a:solidFill>
                <a:effectLst/>
                <a:latin typeface="Roboto Mono"/>
              </a:rPr>
              <a:t>=true</a:t>
            </a:r>
            <a:r>
              <a:rPr lang="en-US" altLang="en-US" sz="2400" dirty="0">
                <a:solidFill>
                  <a:schemeClr val="accent2">
                    <a:lumMod val="75000"/>
                  </a:schemeClr>
                </a:solidFill>
                <a:latin typeface="Inter"/>
              </a:rPr>
              <a:t> </a:t>
            </a:r>
            <a:r>
              <a:rPr kumimoji="0" lang="en-US" altLang="en-US" sz="2400" b="0" i="0" u="none" strike="noStrike" cap="none" normalizeH="0" baseline="0" dirty="0">
                <a:ln>
                  <a:noFill/>
                </a:ln>
                <a:solidFill>
                  <a:srgbClr val="1A1523"/>
                </a:solidFill>
                <a:effectLst/>
                <a:latin typeface="Inter"/>
              </a:rPr>
              <a:t>and therefore offsets are committed automatically with a frequency controlled by the config </a:t>
            </a:r>
            <a:r>
              <a:rPr kumimoji="0" lang="en-US" altLang="en-US" sz="1600" b="0" i="0" u="none" strike="noStrike" cap="none" normalizeH="0" baseline="0" dirty="0">
                <a:ln>
                  <a:noFill/>
                </a:ln>
                <a:solidFill>
                  <a:schemeClr val="accent2">
                    <a:lumMod val="75000"/>
                  </a:schemeClr>
                </a:solidFill>
                <a:effectLst/>
                <a:latin typeface="Roboto Mono"/>
              </a:rPr>
              <a:t>auto.commit.interval.ms</a:t>
            </a:r>
            <a:r>
              <a:rPr kumimoji="0" lang="en-US" altLang="en-US" sz="700" b="0" i="0" u="none" strike="noStrike" cap="none" normalizeH="0" baseline="0" dirty="0">
                <a:ln>
                  <a:noFill/>
                </a:ln>
                <a:solidFill>
                  <a:schemeClr val="accent2">
                    <a:lumMod val="75000"/>
                  </a:schemeClr>
                </a:solidFill>
                <a:effectLst/>
              </a:rPr>
              <a:t> </a:t>
            </a:r>
            <a:r>
              <a:rPr kumimoji="0" lang="en-US" altLang="en-US" sz="700" b="0" i="0" u="none" strike="noStrike" cap="none" normalizeH="0" baseline="0" dirty="0">
                <a:ln>
                  <a:noFill/>
                </a:ln>
                <a:solidFill>
                  <a:schemeClr val="tx1"/>
                </a:solidFill>
                <a:effectLst/>
              </a:rPr>
              <a:t>.</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34818" name="Picture 2" descr="Diagram showing how Auto Offset Commit works in Kafka">
            <a:extLst>
              <a:ext uri="{FF2B5EF4-FFF2-40B4-BE49-F238E27FC236}">
                <a16:creationId xmlns:a16="http://schemas.microsoft.com/office/drawing/2014/main" id="{7F147162-653B-493D-AA54-C139765BE5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343" y="1825625"/>
            <a:ext cx="6660391" cy="354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8361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F53BA63-C511-4C67-A85E-9A193B695BCB}"/>
              </a:ext>
            </a:extLst>
          </p:cNvPr>
          <p:cNvSpPr>
            <a:spLocks noGrp="1"/>
          </p:cNvSpPr>
          <p:nvPr>
            <p:ph type="title"/>
          </p:nvPr>
        </p:nvSpPr>
        <p:spPr/>
        <p:txBody>
          <a:bodyPr/>
          <a:lstStyle/>
          <a:p>
            <a:r>
              <a:rPr lang="en-GB" b="1" i="0" dirty="0">
                <a:solidFill>
                  <a:srgbClr val="1A1523"/>
                </a:solidFill>
                <a:effectLst/>
                <a:latin typeface="PolySans"/>
              </a:rPr>
              <a:t>Consumer Auto Offsets Reset </a:t>
            </a:r>
            <a:r>
              <a:rPr lang="en-GB" b="1" i="0" dirty="0" err="1">
                <a:solidFill>
                  <a:srgbClr val="1A1523"/>
                </a:solidFill>
                <a:effectLst/>
                <a:latin typeface="PolySans"/>
              </a:rPr>
              <a:t>Behavior</a:t>
            </a:r>
            <a:endParaRPr lang="en-GB" dirty="0"/>
          </a:p>
        </p:txBody>
      </p:sp>
      <p:sp>
        <p:nvSpPr>
          <p:cNvPr id="3" name="İçerik Yer Tutucusu 2">
            <a:extLst>
              <a:ext uri="{FF2B5EF4-FFF2-40B4-BE49-F238E27FC236}">
                <a16:creationId xmlns:a16="http://schemas.microsoft.com/office/drawing/2014/main" id="{F72E26F0-EE86-4B14-978A-BE625D0D761D}"/>
              </a:ext>
            </a:extLst>
          </p:cNvPr>
          <p:cNvSpPr>
            <a:spLocks noGrp="1"/>
          </p:cNvSpPr>
          <p:nvPr>
            <p:ph idx="1"/>
          </p:nvPr>
        </p:nvSpPr>
        <p:spPr>
          <a:xfrm>
            <a:off x="838200" y="1825625"/>
            <a:ext cx="10515600" cy="1914353"/>
          </a:xfrm>
        </p:spPr>
        <p:txBody>
          <a:bodyPr>
            <a:normAutofit fontScale="77500" lnSpcReduction="20000"/>
          </a:bodyPr>
          <a:lstStyle/>
          <a:p>
            <a:r>
              <a:rPr lang="en-GB" b="0" i="0" dirty="0">
                <a:solidFill>
                  <a:srgbClr val="1A1523"/>
                </a:solidFill>
                <a:effectLst/>
                <a:latin typeface="Inter"/>
              </a:rPr>
              <a:t>A consumer is expected to read from a log continuously.</a:t>
            </a:r>
          </a:p>
          <a:p>
            <a:r>
              <a:rPr lang="en-GB" b="0" i="0" dirty="0">
                <a:solidFill>
                  <a:srgbClr val="1A1523"/>
                </a:solidFill>
                <a:effectLst/>
                <a:latin typeface="Inter"/>
              </a:rPr>
              <a:t>Kafka consumers have a configuration for how to behave when they don’t have a previously committed offset. </a:t>
            </a:r>
            <a:r>
              <a:rPr lang="en-GB" dirty="0">
                <a:solidFill>
                  <a:srgbClr val="1A1523"/>
                </a:solidFill>
                <a:latin typeface="Inter"/>
              </a:rPr>
              <a:t>(</a:t>
            </a:r>
            <a:r>
              <a:rPr lang="en-GB" b="0" i="1" dirty="0">
                <a:solidFill>
                  <a:srgbClr val="1A1523"/>
                </a:solidFill>
                <a:effectLst/>
                <a:latin typeface="Inter"/>
              </a:rPr>
              <a:t>retention of 7 days</a:t>
            </a:r>
            <a:r>
              <a:rPr lang="en-GB" dirty="0">
                <a:solidFill>
                  <a:srgbClr val="1A1523"/>
                </a:solidFill>
                <a:latin typeface="Inter"/>
              </a:rPr>
              <a:t>) </a:t>
            </a:r>
          </a:p>
          <a:p>
            <a:r>
              <a:rPr kumimoji="0" lang="en-US" altLang="en-US" sz="2800" b="0" i="0" u="none" strike="noStrike" cap="none" normalizeH="0" baseline="0" dirty="0">
                <a:ln>
                  <a:noFill/>
                </a:ln>
                <a:solidFill>
                  <a:srgbClr val="1A1523"/>
                </a:solidFill>
                <a:effectLst/>
                <a:latin typeface="Inter"/>
              </a:rPr>
              <a:t>Consumers have a choice to either start reading from the beginning of the partition or from the end of the partition. This is controlled by the consumer configuration -</a:t>
            </a:r>
            <a:r>
              <a:rPr kumimoji="0" lang="en-US" altLang="en-US" b="0" i="0" u="none" strike="noStrike" cap="none" normalizeH="0" baseline="0" dirty="0">
                <a:ln>
                  <a:noFill/>
                </a:ln>
                <a:solidFill>
                  <a:srgbClr val="1A1523"/>
                </a:solidFill>
                <a:effectLst/>
                <a:latin typeface="Inter"/>
              </a:rPr>
              <a:t> </a:t>
            </a:r>
            <a:r>
              <a:rPr kumimoji="0" lang="en-US" altLang="en-US" sz="1800" b="0" i="0" u="none" strike="noStrike" cap="none" normalizeH="0" baseline="0" dirty="0" err="1">
                <a:ln>
                  <a:noFill/>
                </a:ln>
                <a:solidFill>
                  <a:schemeClr val="accent2">
                    <a:lumMod val="75000"/>
                  </a:schemeClr>
                </a:solidFill>
                <a:effectLst/>
                <a:latin typeface="Roboto Mono"/>
              </a:rPr>
              <a:t>auto.offset.reset</a:t>
            </a:r>
            <a:r>
              <a:rPr kumimoji="0" lang="en-US" altLang="en-US" sz="800" b="0" i="0" u="none" strike="noStrike" cap="none" normalizeH="0" baseline="0" dirty="0">
                <a:ln>
                  <a:noFill/>
                </a:ln>
                <a:solidFill>
                  <a:schemeClr val="accent2">
                    <a:lumMod val="75000"/>
                  </a:schemeClr>
                </a:solidFill>
                <a:effectLst/>
              </a:rPr>
              <a:t> </a:t>
            </a:r>
            <a:r>
              <a:rPr kumimoji="0" lang="en-US" altLang="en-US" sz="1400" b="0" i="0" u="none" strike="noStrike" cap="none" normalizeH="0" baseline="0" dirty="0">
                <a:ln>
                  <a:noFill/>
                </a:ln>
                <a:solidFill>
                  <a:schemeClr val="accent2">
                    <a:lumMod val="75000"/>
                  </a:schemeClr>
                </a:solidFill>
                <a:effectLst/>
              </a:rPr>
              <a:t>[latest(default), earliest, none]</a:t>
            </a:r>
            <a:r>
              <a:rPr kumimoji="0" lang="en-GB" altLang="en-US" sz="1400" b="0" i="0" u="none" strike="noStrike" cap="none" normalizeH="0" baseline="0" dirty="0">
                <a:ln>
                  <a:noFill/>
                </a:ln>
                <a:solidFill>
                  <a:schemeClr val="tx1"/>
                </a:solidFill>
                <a:effectLst/>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5842" name="Picture 2" descr="Diagram showing how Kafka Consumers read from a log continuously.">
            <a:extLst>
              <a:ext uri="{FF2B5EF4-FFF2-40B4-BE49-F238E27FC236}">
                <a16:creationId xmlns:a16="http://schemas.microsoft.com/office/drawing/2014/main" id="{940B094E-CD26-4C24-B24F-913B2D4A2E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6594" y="4037751"/>
            <a:ext cx="7348151" cy="245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2744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B476E437-3DA3-4A58-9D5E-110CE5697D44}"/>
              </a:ext>
            </a:extLst>
          </p:cNvPr>
          <p:cNvSpPr>
            <a:spLocks noGrp="1"/>
          </p:cNvSpPr>
          <p:nvPr>
            <p:ph type="title"/>
          </p:nvPr>
        </p:nvSpPr>
        <p:spPr/>
        <p:txBody>
          <a:bodyPr/>
          <a:lstStyle/>
          <a:p>
            <a:r>
              <a:rPr lang="en-GB" dirty="0">
                <a:solidFill>
                  <a:srgbClr val="1A1523"/>
                </a:solidFill>
                <a:latin typeface="Inter"/>
              </a:rPr>
              <a:t>R</a:t>
            </a:r>
            <a:r>
              <a:rPr lang="en-GB" b="0" i="0" dirty="0">
                <a:solidFill>
                  <a:srgbClr val="1A1523"/>
                </a:solidFill>
                <a:effectLst/>
                <a:latin typeface="Inter"/>
              </a:rPr>
              <a:t>etention </a:t>
            </a:r>
            <a:r>
              <a:rPr lang="en-GB" dirty="0">
                <a:solidFill>
                  <a:srgbClr val="1A1523"/>
                </a:solidFill>
                <a:latin typeface="Inter"/>
              </a:rPr>
              <a:t>P</a:t>
            </a:r>
            <a:r>
              <a:rPr lang="en-GB" b="0" i="0" dirty="0">
                <a:solidFill>
                  <a:srgbClr val="1A1523"/>
                </a:solidFill>
                <a:effectLst/>
                <a:latin typeface="Inter"/>
              </a:rPr>
              <a:t>eriod</a:t>
            </a:r>
            <a:endParaRPr lang="en-GB" dirty="0"/>
          </a:p>
        </p:txBody>
      </p:sp>
      <p:sp>
        <p:nvSpPr>
          <p:cNvPr id="3" name="İçerik Yer Tutucusu 2">
            <a:extLst>
              <a:ext uri="{FF2B5EF4-FFF2-40B4-BE49-F238E27FC236}">
                <a16:creationId xmlns:a16="http://schemas.microsoft.com/office/drawing/2014/main" id="{68996714-C70A-4B10-905B-D3FD9C7E47D2}"/>
              </a:ext>
            </a:extLst>
          </p:cNvPr>
          <p:cNvSpPr>
            <a:spLocks noGrp="1"/>
          </p:cNvSpPr>
          <p:nvPr>
            <p:ph idx="1"/>
          </p:nvPr>
        </p:nvSpPr>
        <p:spPr/>
        <p:txBody>
          <a:bodyPr>
            <a:normAutofit/>
          </a:bodyPr>
          <a:lstStyle/>
          <a:p>
            <a:r>
              <a:rPr lang="en-GB" sz="2400" dirty="0"/>
              <a:t>The default retention period for message offsets in Kafka (version &gt;= 2.0) is one week (7 days). It is a broker level setting. It is the offset retention period for </a:t>
            </a:r>
            <a:r>
              <a:rPr lang="en-GB" sz="2400" b="1" dirty="0"/>
              <a:t>the __</a:t>
            </a:r>
            <a:r>
              <a:rPr lang="en-GB" sz="2400" b="1" dirty="0" err="1"/>
              <a:t>consumer_offsets</a:t>
            </a:r>
            <a:r>
              <a:rPr lang="en-GB" sz="2400" dirty="0"/>
              <a:t> topic (in minutes).</a:t>
            </a:r>
          </a:p>
          <a:p>
            <a:endParaRPr lang="en-GB" sz="2400" dirty="0"/>
          </a:p>
          <a:p>
            <a:r>
              <a:rPr lang="en-GB" sz="2400" b="1" i="0" dirty="0">
                <a:solidFill>
                  <a:srgbClr val="B54708"/>
                </a:solidFill>
                <a:effectLst/>
                <a:latin typeface="Inter"/>
              </a:rPr>
              <a:t>This setting is particularly helpful to increase in case you expect your consumers to be down for more than 1 week (and therefore lose their committed offsets), or if your topics are low-throughput topics and the consumer has not processed data for more than 1 week.</a:t>
            </a:r>
            <a:endParaRPr lang="en-GB" sz="2400" dirty="0"/>
          </a:p>
        </p:txBody>
      </p:sp>
    </p:spTree>
    <p:extLst>
      <p:ext uri="{BB962C8B-B14F-4D97-AF65-F5344CB8AC3E}">
        <p14:creationId xmlns:p14="http://schemas.microsoft.com/office/powerpoint/2010/main" val="472185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Apache </a:t>
            </a:r>
            <a:r>
              <a:rPr lang="en-GB" dirty="0" err="1"/>
              <a:t>KafkaWorkflows</a:t>
            </a:r>
            <a:endParaRPr lang="en-GB" dirty="0"/>
          </a:p>
        </p:txBody>
      </p:sp>
      <p:pic>
        <p:nvPicPr>
          <p:cNvPr id="18434" name="Picture 2" descr="Apache Kafka clusters are made up of several core components. This diagrams shows the relationships between brokers, zookeeper, producers, consumers, source systems and target systems.">
            <a:extLst>
              <a:ext uri="{FF2B5EF4-FFF2-40B4-BE49-F238E27FC236}">
                <a16:creationId xmlns:a16="http://schemas.microsoft.com/office/drawing/2014/main" id="{4F9BC3FF-2E28-4358-8B81-DA1C1EA6A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678" y="1575358"/>
            <a:ext cx="9081933" cy="4556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1789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pPr algn="l"/>
            <a:r>
              <a:rPr lang="en-GB" b="1" i="0" dirty="0">
                <a:solidFill>
                  <a:srgbClr val="1A1523"/>
                </a:solidFill>
                <a:effectLst/>
                <a:latin typeface="PolySans"/>
              </a:rPr>
              <a:t>In-Sync Replicas (ISR)</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200" y="1825625"/>
            <a:ext cx="3396049" cy="4351338"/>
          </a:xfrm>
        </p:spPr>
        <p:txBody>
          <a:bodyPr>
            <a:normAutofit/>
          </a:bodyPr>
          <a:lstStyle/>
          <a:p>
            <a:r>
              <a:rPr lang="en-GB" b="0" i="0" dirty="0">
                <a:solidFill>
                  <a:srgbClr val="1A1523"/>
                </a:solidFill>
                <a:effectLst/>
                <a:latin typeface="Inter"/>
              </a:rPr>
              <a:t>An ISR is a replica that is up to date with the leader broker for a partition. </a:t>
            </a:r>
          </a:p>
          <a:p>
            <a:endParaRPr lang="en-GB" b="0" i="0" dirty="0">
              <a:solidFill>
                <a:srgbClr val="1A1523"/>
              </a:solidFill>
              <a:effectLst/>
              <a:latin typeface="Inter"/>
            </a:endParaRPr>
          </a:p>
          <a:p>
            <a:r>
              <a:rPr lang="en-GB" b="0" i="0" dirty="0">
                <a:solidFill>
                  <a:srgbClr val="1A1523"/>
                </a:solidFill>
                <a:effectLst/>
                <a:latin typeface="Inter"/>
              </a:rPr>
              <a:t>Any replica that is not up to date with the leader is out of sync.</a:t>
            </a:r>
            <a:endParaRPr lang="en-GB" dirty="0"/>
          </a:p>
        </p:txBody>
      </p:sp>
      <p:pic>
        <p:nvPicPr>
          <p:cNvPr id="17410" name="Picture 2" descr="Kafka Topics Choosing the Replication Factor and Partitions Count">
            <a:extLst>
              <a:ext uri="{FF2B5EF4-FFF2-40B4-BE49-F238E27FC236}">
                <a16:creationId xmlns:a16="http://schemas.microsoft.com/office/drawing/2014/main" id="{8F178598-79A4-4084-9C9C-3E6E6779AD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6986" y="4001294"/>
            <a:ext cx="6709468" cy="1968285"/>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Kafka Topic Replication relies on leader selection and the creation of in-sync replicas (ISR). This diagram shows the Kafka replication process across 3 brokers.">
            <a:extLst>
              <a:ext uri="{FF2B5EF4-FFF2-40B4-BE49-F238E27FC236}">
                <a16:creationId xmlns:a16="http://schemas.microsoft.com/office/drawing/2014/main" id="{A09445C1-B7EB-4298-9E89-F74A5694E9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986" y="1599171"/>
            <a:ext cx="6709468" cy="2094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541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F03C981-4D24-4FDB-8B18-78C3FDFFDD4F}"/>
              </a:ext>
            </a:extLst>
          </p:cNvPr>
          <p:cNvSpPr>
            <a:spLocks noGrp="1"/>
          </p:cNvSpPr>
          <p:nvPr>
            <p:ph type="title"/>
          </p:nvPr>
        </p:nvSpPr>
        <p:spPr/>
        <p:txBody>
          <a:bodyPr/>
          <a:lstStyle/>
          <a:p>
            <a:pPr algn="l"/>
            <a:r>
              <a:rPr lang="en-GB" dirty="0"/>
              <a:t>Purpose of the Using Pub/Sub Model</a:t>
            </a:r>
          </a:p>
        </p:txBody>
      </p:sp>
      <p:sp>
        <p:nvSpPr>
          <p:cNvPr id="3" name="İçerik Yer Tutucusu 2">
            <a:extLst>
              <a:ext uri="{FF2B5EF4-FFF2-40B4-BE49-F238E27FC236}">
                <a16:creationId xmlns:a16="http://schemas.microsoft.com/office/drawing/2014/main" id="{485EF9EC-CD22-4F06-A53C-D62633A815D0}"/>
              </a:ext>
            </a:extLst>
          </p:cNvPr>
          <p:cNvSpPr>
            <a:spLocks noGrp="1"/>
          </p:cNvSpPr>
          <p:nvPr>
            <p:ph idx="1"/>
          </p:nvPr>
        </p:nvSpPr>
        <p:spPr>
          <a:xfrm>
            <a:off x="838200" y="2273643"/>
            <a:ext cx="4458730" cy="3903320"/>
          </a:xfrm>
        </p:spPr>
        <p:txBody>
          <a:bodyPr>
            <a:normAutofit/>
          </a:bodyPr>
          <a:lstStyle/>
          <a:p>
            <a:pPr algn="l">
              <a:buFont typeface="Arial" panose="020B0604020202020204" pitchFamily="34" charset="0"/>
              <a:buChar char="•"/>
            </a:pPr>
            <a:r>
              <a:rPr lang="en-GB" dirty="0"/>
              <a:t>Sending event notifications.</a:t>
            </a:r>
          </a:p>
          <a:p>
            <a:pPr algn="l">
              <a:buFont typeface="Arial" panose="020B0604020202020204" pitchFamily="34" charset="0"/>
              <a:buChar char="•"/>
            </a:pPr>
            <a:r>
              <a:rPr lang="en-GB" dirty="0"/>
              <a:t>Distributed caching.</a:t>
            </a:r>
          </a:p>
          <a:p>
            <a:pPr algn="l">
              <a:buFont typeface="Arial" panose="020B0604020202020204" pitchFamily="34" charset="0"/>
              <a:buChar char="•"/>
            </a:pPr>
            <a:r>
              <a:rPr lang="en-GB" dirty="0"/>
              <a:t>Distributed logging.</a:t>
            </a:r>
          </a:p>
          <a:p>
            <a:pPr algn="l">
              <a:buFont typeface="Arial" panose="020B0604020202020204" pitchFamily="34" charset="0"/>
              <a:buChar char="•"/>
            </a:pPr>
            <a:r>
              <a:rPr lang="en-GB" dirty="0"/>
              <a:t>Working with multiple data sources.</a:t>
            </a:r>
          </a:p>
          <a:p>
            <a:pPr algn="l">
              <a:buFont typeface="Arial" panose="020B0604020202020204" pitchFamily="34" charset="0"/>
              <a:buChar char="•"/>
            </a:pPr>
            <a:r>
              <a:rPr lang="en-GB" dirty="0"/>
              <a:t>Broadcasting updates (one-to-many messaging). </a:t>
            </a:r>
          </a:p>
          <a:p>
            <a:pPr algn="l">
              <a:buFont typeface="Arial" panose="020B0604020202020204" pitchFamily="34" charset="0"/>
              <a:buChar char="•"/>
            </a:pPr>
            <a:r>
              <a:rPr lang="en-GB" dirty="0"/>
              <a:t>Building responsive, low-latency end-user experiences like live chat and multiplayer collaboration functionality.</a:t>
            </a:r>
          </a:p>
        </p:txBody>
      </p:sp>
      <p:pic>
        <p:nvPicPr>
          <p:cNvPr id="2050" name="Picture 2">
            <a:extLst>
              <a:ext uri="{FF2B5EF4-FFF2-40B4-BE49-F238E27FC236}">
                <a16:creationId xmlns:a16="http://schemas.microsoft.com/office/drawing/2014/main" id="{86E65676-E21A-4223-B5CB-D000901E3E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2270" y="1986116"/>
            <a:ext cx="6211530" cy="3774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686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7DE659B-1A28-4B46-A12C-EED2803DC3BD}"/>
              </a:ext>
            </a:extLst>
          </p:cNvPr>
          <p:cNvSpPr>
            <a:spLocks noGrp="1"/>
          </p:cNvSpPr>
          <p:nvPr>
            <p:ph type="title"/>
          </p:nvPr>
        </p:nvSpPr>
        <p:spPr/>
        <p:txBody>
          <a:bodyPr/>
          <a:lstStyle/>
          <a:p>
            <a:r>
              <a:rPr lang="en-GB" dirty="0"/>
              <a:t>Kafka as a Database</a:t>
            </a:r>
          </a:p>
        </p:txBody>
      </p:sp>
      <p:sp>
        <p:nvSpPr>
          <p:cNvPr id="3" name="İçerik Yer Tutucusu 2">
            <a:extLst>
              <a:ext uri="{FF2B5EF4-FFF2-40B4-BE49-F238E27FC236}">
                <a16:creationId xmlns:a16="http://schemas.microsoft.com/office/drawing/2014/main" id="{CE8BF84D-9876-4E99-99BB-78D07A5EE00F}"/>
              </a:ext>
            </a:extLst>
          </p:cNvPr>
          <p:cNvSpPr>
            <a:spLocks noGrp="1"/>
          </p:cNvSpPr>
          <p:nvPr>
            <p:ph idx="1"/>
          </p:nvPr>
        </p:nvSpPr>
        <p:spPr>
          <a:xfrm>
            <a:off x="838199" y="1825625"/>
            <a:ext cx="3206579" cy="3842007"/>
          </a:xfrm>
        </p:spPr>
        <p:txBody>
          <a:bodyPr>
            <a:normAutofit/>
          </a:bodyPr>
          <a:lstStyle/>
          <a:p>
            <a:r>
              <a:rPr lang="en-GB" sz="2000" dirty="0">
                <a:solidFill>
                  <a:srgbClr val="000000"/>
                </a:solidFill>
                <a:latin typeface="UberMoveText"/>
              </a:rPr>
              <a:t>Kafka has properties similar to a database as well as </a:t>
            </a:r>
            <a:r>
              <a:rPr lang="en-GB" sz="2000" b="1" dirty="0">
                <a:solidFill>
                  <a:srgbClr val="000000"/>
                </a:solidFill>
                <a:latin typeface="UberMoveText"/>
              </a:rPr>
              <a:t>log compaction</a:t>
            </a:r>
            <a:r>
              <a:rPr lang="en-GB" sz="2000" dirty="0">
                <a:solidFill>
                  <a:srgbClr val="000000"/>
                </a:solidFill>
                <a:latin typeface="UberMoveText"/>
              </a:rPr>
              <a:t>, </a:t>
            </a:r>
            <a:r>
              <a:rPr lang="en-GB" sz="2000" b="1" dirty="0">
                <a:solidFill>
                  <a:srgbClr val="000000"/>
                </a:solidFill>
                <a:latin typeface="UberMoveText"/>
              </a:rPr>
              <a:t>state store</a:t>
            </a:r>
            <a:r>
              <a:rPr lang="en-GB" sz="2000" dirty="0">
                <a:solidFill>
                  <a:srgbClr val="000000"/>
                </a:solidFill>
                <a:latin typeface="UberMoveText"/>
              </a:rPr>
              <a:t>, and </a:t>
            </a:r>
            <a:r>
              <a:rPr lang="en-GB" sz="2000" b="1" dirty="0">
                <a:solidFill>
                  <a:srgbClr val="000000"/>
                </a:solidFill>
                <a:latin typeface="UberMoveText"/>
              </a:rPr>
              <a:t>materialized views</a:t>
            </a:r>
            <a:r>
              <a:rPr lang="en-GB" sz="2000" dirty="0">
                <a:solidFill>
                  <a:srgbClr val="000000"/>
                </a:solidFill>
                <a:latin typeface="UberMoveText"/>
              </a:rPr>
              <a:t>.</a:t>
            </a:r>
          </a:p>
          <a:p>
            <a:endParaRPr lang="en-GB" sz="2000" dirty="0">
              <a:solidFill>
                <a:srgbClr val="000000"/>
              </a:solidFill>
              <a:latin typeface="UberMoveText"/>
            </a:endParaRPr>
          </a:p>
          <a:p>
            <a:r>
              <a:rPr lang="en-GB" sz="2000" dirty="0">
                <a:solidFill>
                  <a:srgbClr val="000000"/>
                </a:solidFill>
                <a:latin typeface="UberMoveText"/>
              </a:rPr>
              <a:t>Log compaction ensures that Kafka always retains the last known value for each record key.  </a:t>
            </a:r>
          </a:p>
        </p:txBody>
      </p:sp>
      <p:pic>
        <p:nvPicPr>
          <p:cNvPr id="10246" name="Picture 6">
            <a:extLst>
              <a:ext uri="{FF2B5EF4-FFF2-40B4-BE49-F238E27FC236}">
                <a16:creationId xmlns:a16="http://schemas.microsoft.com/office/drawing/2014/main" id="{F338B776-7420-4341-8DC7-660AF3E4B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8176" y="1483727"/>
            <a:ext cx="6945280" cy="2429039"/>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38DCC3FC-649A-4997-8A92-4E6EEE5588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8176" y="3929242"/>
            <a:ext cx="6945280" cy="2716617"/>
          </a:xfrm>
          <a:prstGeom prst="rect">
            <a:avLst/>
          </a:prstGeom>
          <a:noFill/>
          <a:extLst>
            <a:ext uri="{909E8E84-426E-40DD-AFC4-6F175D3DCCD1}">
              <a14:hiddenFill xmlns:a14="http://schemas.microsoft.com/office/drawing/2010/main">
                <a:solidFill>
                  <a:srgbClr val="FFFFFF"/>
                </a:solidFill>
              </a14:hiddenFill>
            </a:ext>
          </a:extLst>
        </p:spPr>
      </p:pic>
      <p:sp>
        <p:nvSpPr>
          <p:cNvPr id="4" name="Ok: Sola Bükülü 3">
            <a:extLst>
              <a:ext uri="{FF2B5EF4-FFF2-40B4-BE49-F238E27FC236}">
                <a16:creationId xmlns:a16="http://schemas.microsoft.com/office/drawing/2014/main" id="{41B44B69-0C9D-44F8-B42C-B440D245263A}"/>
              </a:ext>
            </a:extLst>
          </p:cNvPr>
          <p:cNvSpPr/>
          <p:nvPr/>
        </p:nvSpPr>
        <p:spPr>
          <a:xfrm>
            <a:off x="11333456" y="3521890"/>
            <a:ext cx="443036" cy="123958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27054597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AB6DB4D-8024-4E89-971A-5A280C3F5625}"/>
              </a:ext>
            </a:extLst>
          </p:cNvPr>
          <p:cNvSpPr>
            <a:spLocks noGrp="1"/>
          </p:cNvSpPr>
          <p:nvPr>
            <p:ph type="title"/>
          </p:nvPr>
        </p:nvSpPr>
        <p:spPr/>
        <p:txBody>
          <a:bodyPr/>
          <a:lstStyle/>
          <a:p>
            <a:r>
              <a:rPr lang="en-GB" b="0" i="0" dirty="0">
                <a:solidFill>
                  <a:srgbClr val="000000"/>
                </a:solidFill>
                <a:effectLst/>
                <a:latin typeface="MarkPro-BoldItalic"/>
              </a:rPr>
              <a:t>Using State </a:t>
            </a:r>
            <a:r>
              <a:rPr lang="en-GB" dirty="0">
                <a:solidFill>
                  <a:srgbClr val="000000"/>
                </a:solidFill>
                <a:latin typeface="MarkPro-BoldItalic"/>
              </a:rPr>
              <a:t>S</a:t>
            </a:r>
            <a:r>
              <a:rPr lang="en-GB" b="0" i="0" dirty="0">
                <a:solidFill>
                  <a:srgbClr val="000000"/>
                </a:solidFill>
                <a:effectLst/>
                <a:latin typeface="MarkPro-BoldItalic"/>
              </a:rPr>
              <a:t>tore</a:t>
            </a:r>
            <a:endParaRPr lang="en-GB" dirty="0"/>
          </a:p>
        </p:txBody>
      </p:sp>
      <p:sp>
        <p:nvSpPr>
          <p:cNvPr id="3" name="İçerik Yer Tutucusu 2">
            <a:extLst>
              <a:ext uri="{FF2B5EF4-FFF2-40B4-BE49-F238E27FC236}">
                <a16:creationId xmlns:a16="http://schemas.microsoft.com/office/drawing/2014/main" id="{7D20B4F8-FBAF-4C00-8B22-407A31F6E172}"/>
              </a:ext>
            </a:extLst>
          </p:cNvPr>
          <p:cNvSpPr>
            <a:spLocks noGrp="1"/>
          </p:cNvSpPr>
          <p:nvPr>
            <p:ph idx="1"/>
          </p:nvPr>
        </p:nvSpPr>
        <p:spPr>
          <a:xfrm>
            <a:off x="838200" y="1825625"/>
            <a:ext cx="10398211" cy="4351338"/>
          </a:xfrm>
        </p:spPr>
        <p:txBody>
          <a:bodyPr>
            <a:normAutofit lnSpcReduction="10000"/>
          </a:bodyPr>
          <a:lstStyle/>
          <a:p>
            <a:pPr algn="l">
              <a:buFont typeface="Arial" panose="020B0604020202020204" pitchFamily="34" charset="0"/>
              <a:buChar char="•"/>
            </a:pPr>
            <a:r>
              <a:rPr lang="en-GB" sz="2000" b="0" i="0" dirty="0">
                <a:solidFill>
                  <a:srgbClr val="000000"/>
                </a:solidFill>
                <a:effectLst/>
                <a:latin typeface="MarkPro-NarrowBook"/>
              </a:rPr>
              <a:t>Produce data to Kafka (in AVRO/JSON/</a:t>
            </a:r>
            <a:r>
              <a:rPr lang="en-GB" sz="2000" b="0" i="0" dirty="0" err="1">
                <a:solidFill>
                  <a:srgbClr val="000000"/>
                </a:solidFill>
                <a:effectLst/>
                <a:latin typeface="MarkPro-NarrowBook"/>
              </a:rPr>
              <a:t>Protobuf</a:t>
            </a:r>
            <a:r>
              <a:rPr lang="en-GB" sz="2000" b="0" i="0" dirty="0">
                <a:solidFill>
                  <a:srgbClr val="000000"/>
                </a:solidFill>
                <a:effectLst/>
                <a:latin typeface="MarkPro-NarrowBook"/>
              </a:rPr>
              <a:t> format)</a:t>
            </a:r>
          </a:p>
          <a:p>
            <a:pPr algn="l">
              <a:buFont typeface="Arial" panose="020B0604020202020204" pitchFamily="34" charset="0"/>
              <a:buChar char="•"/>
            </a:pPr>
            <a:r>
              <a:rPr lang="en-GB" sz="2000" b="0" i="0" dirty="0">
                <a:solidFill>
                  <a:srgbClr val="000000"/>
                </a:solidFill>
                <a:effectLst/>
                <a:latin typeface="MarkPro-NarrowBook"/>
              </a:rPr>
              <a:t>Ensure produced data uses a valid message key</a:t>
            </a:r>
          </a:p>
          <a:p>
            <a:pPr algn="l">
              <a:buFont typeface="Arial" panose="020B0604020202020204" pitchFamily="34" charset="0"/>
              <a:buChar char="•"/>
            </a:pPr>
            <a:r>
              <a:rPr lang="en-GB" sz="2000" b="0" i="0" dirty="0">
                <a:solidFill>
                  <a:srgbClr val="000000"/>
                </a:solidFill>
                <a:effectLst/>
                <a:latin typeface="MarkPro-NarrowBook"/>
              </a:rPr>
              <a:t>Use </a:t>
            </a:r>
            <a:r>
              <a:rPr lang="en-GB" sz="2000" b="0" i="0" dirty="0" err="1">
                <a:solidFill>
                  <a:srgbClr val="000000"/>
                </a:solidFill>
                <a:effectLst/>
                <a:latin typeface="MarkPro-NarrowBook"/>
              </a:rPr>
              <a:t>ksqlDB</a:t>
            </a:r>
            <a:r>
              <a:rPr lang="en-GB" sz="2000" b="0" i="0" dirty="0">
                <a:solidFill>
                  <a:srgbClr val="000000"/>
                </a:solidFill>
                <a:effectLst/>
                <a:latin typeface="MarkPro-NarrowBook"/>
              </a:rPr>
              <a:t> to create a materialized view on that topic</a:t>
            </a:r>
          </a:p>
          <a:p>
            <a:pPr algn="l">
              <a:buFont typeface="Arial" panose="020B0604020202020204" pitchFamily="34" charset="0"/>
              <a:buChar char="•"/>
            </a:pPr>
            <a:r>
              <a:rPr lang="en-GB" sz="2000" b="0" i="0" dirty="0">
                <a:solidFill>
                  <a:srgbClr val="000000"/>
                </a:solidFill>
                <a:effectLst/>
                <a:latin typeface="MarkPro-NarrowBook"/>
              </a:rPr>
              <a:t>Use </a:t>
            </a:r>
            <a:r>
              <a:rPr lang="en-GB" sz="2000" b="0" i="0" dirty="0" err="1">
                <a:solidFill>
                  <a:srgbClr val="000000"/>
                </a:solidFill>
                <a:effectLst/>
                <a:latin typeface="MarkPro-NarrowBook"/>
              </a:rPr>
              <a:t>ksqlDB</a:t>
            </a:r>
            <a:r>
              <a:rPr lang="en-GB" sz="2000" b="0" i="0" dirty="0">
                <a:solidFill>
                  <a:srgbClr val="000000"/>
                </a:solidFill>
                <a:effectLst/>
                <a:latin typeface="MarkPro-NarrowBook"/>
              </a:rPr>
              <a:t> REST API to make calls to the state store</a:t>
            </a:r>
          </a:p>
          <a:p>
            <a:pPr algn="l">
              <a:buFont typeface="Arial" panose="020B0604020202020204" pitchFamily="34" charset="0"/>
              <a:buChar char="•"/>
            </a:pPr>
            <a:endParaRPr lang="en-GB" sz="2000" dirty="0">
              <a:solidFill>
                <a:srgbClr val="000000"/>
              </a:solidFill>
              <a:latin typeface="MarkPro-NarrowBook"/>
            </a:endParaRPr>
          </a:p>
          <a:p>
            <a:pPr marL="0" indent="0" algn="l">
              <a:buNone/>
            </a:pPr>
            <a:r>
              <a:rPr lang="en-GB" dirty="0"/>
              <a:t>Cons:</a:t>
            </a:r>
          </a:p>
          <a:p>
            <a:pPr algn="l">
              <a:buFont typeface="Arial" panose="020B0604020202020204" pitchFamily="34" charset="0"/>
              <a:buChar char="•"/>
            </a:pPr>
            <a:r>
              <a:rPr lang="en-GB" sz="2000" dirty="0">
                <a:solidFill>
                  <a:srgbClr val="000000"/>
                </a:solidFill>
                <a:latin typeface="MarkPro-NarrowBook"/>
              </a:rPr>
              <a:t>State store by default runs on a single node (</a:t>
            </a:r>
            <a:r>
              <a:rPr lang="en-GB" sz="2000" dirty="0">
                <a:solidFill>
                  <a:srgbClr val="000000"/>
                </a:solidFill>
                <a:latin typeface="MarkPro-NarrowBook"/>
                <a:hlinkClick r:id="rId3">
                  <a:extLst>
                    <a:ext uri="{A12FA001-AC4F-418D-AE19-62706E023703}">
                      <ahyp:hlinkClr xmlns:ahyp="http://schemas.microsoft.com/office/drawing/2018/hyperlinkcolor" val="tx"/>
                    </a:ext>
                  </a:extLst>
                </a:hlinkClick>
              </a:rPr>
              <a:t>can be configured to have standby nodes</a:t>
            </a:r>
            <a:r>
              <a:rPr lang="en-GB" sz="2000" dirty="0">
                <a:solidFill>
                  <a:srgbClr val="000000"/>
                </a:solidFill>
                <a:latin typeface="MarkPro-NarrowBook"/>
              </a:rPr>
              <a:t>) and hence the storage is not highly available. </a:t>
            </a:r>
          </a:p>
          <a:p>
            <a:pPr algn="l">
              <a:buFont typeface="Arial" panose="020B0604020202020204" pitchFamily="34" charset="0"/>
              <a:buChar char="•"/>
            </a:pPr>
            <a:r>
              <a:rPr lang="en-GB" sz="2000" dirty="0">
                <a:solidFill>
                  <a:srgbClr val="000000"/>
                </a:solidFill>
                <a:latin typeface="MarkPro-NarrowBook"/>
              </a:rPr>
              <a:t>In the event that the hosting node/storage is lost, the state store </a:t>
            </a:r>
            <a:r>
              <a:rPr lang="en-GB" sz="2000" dirty="0">
                <a:solidFill>
                  <a:srgbClr val="000000"/>
                </a:solidFill>
                <a:latin typeface="MarkPro-NarrowBook"/>
                <a:hlinkClick r:id="rId4">
                  <a:extLst>
                    <a:ext uri="{A12FA001-AC4F-418D-AE19-62706E023703}">
                      <ahyp:hlinkClr xmlns:ahyp="http://schemas.microsoft.com/office/drawing/2018/hyperlinkcolor" val="tx"/>
                    </a:ext>
                  </a:extLst>
                </a:hlinkClick>
              </a:rPr>
              <a:t>has to be rebuilt</a:t>
            </a:r>
            <a:r>
              <a:rPr lang="en-GB" sz="2000" dirty="0">
                <a:solidFill>
                  <a:srgbClr val="000000"/>
                </a:solidFill>
                <a:latin typeface="MarkPro-NarrowBook"/>
              </a:rPr>
              <a:t> from the changelog topic (alternatively, you can keep a cold state store ready as standby)</a:t>
            </a:r>
          </a:p>
          <a:p>
            <a:pPr algn="l">
              <a:buFont typeface="Arial" panose="020B0604020202020204" pitchFamily="34" charset="0"/>
              <a:buChar char="•"/>
            </a:pPr>
            <a:r>
              <a:rPr lang="en-GB" sz="2000" dirty="0">
                <a:solidFill>
                  <a:srgbClr val="000000"/>
                </a:solidFill>
                <a:latin typeface="MarkPro-NarrowBook"/>
              </a:rPr>
              <a:t>Cannot execute complex queries</a:t>
            </a:r>
          </a:p>
          <a:p>
            <a:pPr algn="l">
              <a:buFont typeface="Arial" panose="020B0604020202020204" pitchFamily="34" charset="0"/>
              <a:buChar char="•"/>
            </a:pPr>
            <a:endParaRPr lang="en-GB" sz="2000" b="0" i="0" dirty="0">
              <a:solidFill>
                <a:srgbClr val="000000"/>
              </a:solidFill>
              <a:effectLst/>
              <a:latin typeface="MarkPro-NarrowBook"/>
            </a:endParaRPr>
          </a:p>
          <a:p>
            <a:endParaRPr lang="en-GB" sz="2000" dirty="0"/>
          </a:p>
        </p:txBody>
      </p:sp>
    </p:spTree>
    <p:extLst>
      <p:ext uri="{BB962C8B-B14F-4D97-AF65-F5344CB8AC3E}">
        <p14:creationId xmlns:p14="http://schemas.microsoft.com/office/powerpoint/2010/main" val="32210253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0D13B4-7017-461F-B9A1-0948A4D4A522}"/>
              </a:ext>
            </a:extLst>
          </p:cNvPr>
          <p:cNvSpPr>
            <a:spLocks noGrp="1"/>
          </p:cNvSpPr>
          <p:nvPr>
            <p:ph type="title"/>
          </p:nvPr>
        </p:nvSpPr>
        <p:spPr/>
        <p:txBody>
          <a:bodyPr/>
          <a:lstStyle/>
          <a:p>
            <a:r>
              <a:rPr lang="en-GB" dirty="0"/>
              <a:t>Topic Compaction</a:t>
            </a:r>
          </a:p>
        </p:txBody>
      </p:sp>
      <p:sp>
        <p:nvSpPr>
          <p:cNvPr id="3" name="İçerik Yer Tutucusu 2">
            <a:extLst>
              <a:ext uri="{FF2B5EF4-FFF2-40B4-BE49-F238E27FC236}">
                <a16:creationId xmlns:a16="http://schemas.microsoft.com/office/drawing/2014/main" id="{94B8F7A5-783D-4102-9B2B-B350C2A288EC}"/>
              </a:ext>
            </a:extLst>
          </p:cNvPr>
          <p:cNvSpPr>
            <a:spLocks noGrp="1"/>
          </p:cNvSpPr>
          <p:nvPr>
            <p:ph idx="1"/>
          </p:nvPr>
        </p:nvSpPr>
        <p:spPr>
          <a:xfrm>
            <a:off x="838200" y="1825625"/>
            <a:ext cx="3898557" cy="4031478"/>
          </a:xfrm>
        </p:spPr>
        <p:txBody>
          <a:bodyPr>
            <a:normAutofit/>
          </a:bodyPr>
          <a:lstStyle/>
          <a:p>
            <a:pPr marL="0" indent="0">
              <a:buNone/>
            </a:pPr>
            <a:r>
              <a:rPr lang="en-GB" sz="2400" b="1" i="0" dirty="0">
                <a:solidFill>
                  <a:srgbClr val="000000"/>
                </a:solidFill>
                <a:effectLst/>
                <a:latin typeface="MarkPro-Bold"/>
              </a:rPr>
              <a:t>Time-Based Retention</a:t>
            </a:r>
          </a:p>
          <a:p>
            <a:r>
              <a:rPr lang="en-GB" sz="2400" b="0" i="0" dirty="0">
                <a:solidFill>
                  <a:srgbClr val="000000"/>
                </a:solidFill>
                <a:effectLst/>
                <a:latin typeface="MarkPro-NarrowBook"/>
              </a:rPr>
              <a:t>It’s specified by setting the </a:t>
            </a:r>
            <a:r>
              <a:rPr lang="en-GB" sz="2200" dirty="0" err="1">
                <a:solidFill>
                  <a:srgbClr val="D8365D"/>
                </a:solidFill>
                <a:latin typeface="Menlo"/>
              </a:rPr>
              <a:t>cleanup.policy</a:t>
            </a:r>
            <a:r>
              <a:rPr lang="en-GB" sz="2200" dirty="0">
                <a:solidFill>
                  <a:srgbClr val="D8365D"/>
                </a:solidFill>
                <a:latin typeface="Menlo"/>
              </a:rPr>
              <a:t> </a:t>
            </a:r>
            <a:r>
              <a:rPr lang="en-GB" sz="2400" b="0" i="0" dirty="0">
                <a:solidFill>
                  <a:srgbClr val="000000"/>
                </a:solidFill>
                <a:effectLst/>
                <a:latin typeface="MarkPro-NarrowBook"/>
              </a:rPr>
              <a:t>to delete and setting the </a:t>
            </a:r>
            <a:r>
              <a:rPr lang="en-GB" sz="2200" dirty="0">
                <a:solidFill>
                  <a:srgbClr val="D8365D"/>
                </a:solidFill>
                <a:latin typeface="Menlo"/>
              </a:rPr>
              <a:t>retention.ms </a:t>
            </a:r>
            <a:r>
              <a:rPr lang="en-GB" sz="2400" b="0" i="0" dirty="0">
                <a:solidFill>
                  <a:srgbClr val="000000"/>
                </a:solidFill>
                <a:effectLst/>
                <a:latin typeface="MarkPro-NarrowBook"/>
              </a:rPr>
              <a:t>to some number of milliseconds. </a:t>
            </a:r>
            <a:endParaRPr lang="en-GB" sz="2400" b="0" i="0" dirty="0">
              <a:solidFill>
                <a:srgbClr val="000000"/>
              </a:solidFill>
              <a:effectLst/>
              <a:latin typeface="MarkPro-Bold"/>
            </a:endParaRPr>
          </a:p>
          <a:p>
            <a:r>
              <a:rPr lang="en-GB" sz="2400" dirty="0">
                <a:solidFill>
                  <a:srgbClr val="000000"/>
                </a:solidFill>
                <a:latin typeface="MarkPro-NarrowBook"/>
              </a:rPr>
              <a:t>Once they have hit that limit, they may not be deleted right away. </a:t>
            </a:r>
          </a:p>
        </p:txBody>
      </p:sp>
      <p:pic>
        <p:nvPicPr>
          <p:cNvPr id="11266" name="Picture 2" descr="time-based-retention">
            <a:extLst>
              <a:ext uri="{FF2B5EF4-FFF2-40B4-BE49-F238E27FC236}">
                <a16:creationId xmlns:a16="http://schemas.microsoft.com/office/drawing/2014/main" id="{671B7A4E-EDAD-4182-B3FD-7D8CC7EAD8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7373" y="1827684"/>
            <a:ext cx="6688794" cy="3239014"/>
          </a:xfrm>
          <a:prstGeom prst="rect">
            <a:avLst/>
          </a:prstGeom>
          <a:noFill/>
          <a:extLst>
            <a:ext uri="{909E8E84-426E-40DD-AFC4-6F175D3DCCD1}">
              <a14:hiddenFill xmlns:a14="http://schemas.microsoft.com/office/drawing/2010/main">
                <a:solidFill>
                  <a:srgbClr val="FFFFFF"/>
                </a:solidFill>
              </a14:hiddenFill>
            </a:ext>
          </a:extLst>
        </p:spPr>
      </p:pic>
      <p:sp>
        <p:nvSpPr>
          <p:cNvPr id="10" name="İçerik Yer Tutucusu 2">
            <a:extLst>
              <a:ext uri="{FF2B5EF4-FFF2-40B4-BE49-F238E27FC236}">
                <a16:creationId xmlns:a16="http://schemas.microsoft.com/office/drawing/2014/main" id="{AA9D519D-0F08-4FD7-8F14-400A7156E5B8}"/>
              </a:ext>
            </a:extLst>
          </p:cNvPr>
          <p:cNvSpPr txBox="1">
            <a:spLocks/>
          </p:cNvSpPr>
          <p:nvPr/>
        </p:nvSpPr>
        <p:spPr>
          <a:xfrm>
            <a:off x="5759978" y="5613099"/>
            <a:ext cx="5756189" cy="278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dirty="0">
                <a:solidFill>
                  <a:srgbClr val="000000"/>
                </a:solidFill>
                <a:latin typeface="MarkPro-Bold"/>
              </a:rPr>
              <a:t>Source: </a:t>
            </a:r>
            <a:r>
              <a:rPr lang="en-GB" sz="1200" dirty="0">
                <a:solidFill>
                  <a:srgbClr val="000000"/>
                </a:solidFill>
                <a:latin typeface="MarkPro-Bold"/>
                <a:hlinkClick r:id="rId3"/>
              </a:rPr>
              <a:t>https://developer.confluent.io/courses/architecture/compaction/</a:t>
            </a:r>
            <a:r>
              <a:rPr lang="en-GB" sz="1200" dirty="0">
                <a:solidFill>
                  <a:srgbClr val="000000"/>
                </a:solidFill>
                <a:latin typeface="MarkPro-Bold"/>
              </a:rPr>
              <a:t> </a:t>
            </a:r>
            <a:endParaRPr lang="en-GB" sz="2400" dirty="0"/>
          </a:p>
        </p:txBody>
      </p:sp>
    </p:spTree>
    <p:extLst>
      <p:ext uri="{BB962C8B-B14F-4D97-AF65-F5344CB8AC3E}">
        <p14:creationId xmlns:p14="http://schemas.microsoft.com/office/powerpoint/2010/main" val="27499996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10D13B4-7017-461F-B9A1-0948A4D4A522}"/>
              </a:ext>
            </a:extLst>
          </p:cNvPr>
          <p:cNvSpPr>
            <a:spLocks noGrp="1"/>
          </p:cNvSpPr>
          <p:nvPr>
            <p:ph type="title"/>
          </p:nvPr>
        </p:nvSpPr>
        <p:spPr/>
        <p:txBody>
          <a:bodyPr/>
          <a:lstStyle/>
          <a:p>
            <a:r>
              <a:rPr lang="en-GB" dirty="0"/>
              <a:t>Topic Compaction</a:t>
            </a:r>
          </a:p>
        </p:txBody>
      </p:sp>
      <p:sp>
        <p:nvSpPr>
          <p:cNvPr id="3" name="İçerik Yer Tutucusu 2">
            <a:extLst>
              <a:ext uri="{FF2B5EF4-FFF2-40B4-BE49-F238E27FC236}">
                <a16:creationId xmlns:a16="http://schemas.microsoft.com/office/drawing/2014/main" id="{94B8F7A5-783D-4102-9B2B-B350C2A288EC}"/>
              </a:ext>
            </a:extLst>
          </p:cNvPr>
          <p:cNvSpPr>
            <a:spLocks noGrp="1"/>
          </p:cNvSpPr>
          <p:nvPr>
            <p:ph idx="1"/>
          </p:nvPr>
        </p:nvSpPr>
        <p:spPr>
          <a:xfrm>
            <a:off x="838200" y="1825625"/>
            <a:ext cx="3898557" cy="4031478"/>
          </a:xfrm>
        </p:spPr>
        <p:txBody>
          <a:bodyPr>
            <a:normAutofit/>
          </a:bodyPr>
          <a:lstStyle/>
          <a:p>
            <a:pPr marL="0" indent="0">
              <a:buNone/>
            </a:pPr>
            <a:r>
              <a:rPr lang="en-GB" sz="2400" b="1" i="0" dirty="0">
                <a:solidFill>
                  <a:srgbClr val="000000"/>
                </a:solidFill>
                <a:effectLst/>
                <a:latin typeface="MarkPro-Bold"/>
              </a:rPr>
              <a:t>Key-Based Retention</a:t>
            </a:r>
          </a:p>
          <a:p>
            <a:r>
              <a:rPr lang="en-GB" sz="2400" b="0" i="0" dirty="0">
                <a:solidFill>
                  <a:srgbClr val="000000"/>
                </a:solidFill>
                <a:effectLst/>
                <a:latin typeface="MarkPro-NarrowBook"/>
              </a:rPr>
              <a:t>Compaction is a key-based retention mechanism. </a:t>
            </a:r>
          </a:p>
          <a:p>
            <a:r>
              <a:rPr lang="en-US" altLang="en-US" sz="2400" dirty="0">
                <a:solidFill>
                  <a:srgbClr val="000000"/>
                </a:solidFill>
                <a:latin typeface="MarkPro-NarrowBook"/>
              </a:rPr>
              <a:t>To set a topic to use compaction, set its </a:t>
            </a:r>
            <a:r>
              <a:rPr kumimoji="0" lang="en-US" altLang="en-US" sz="2200" b="0" i="0" u="none" strike="noStrike" cap="none" normalizeH="0" baseline="0" dirty="0" err="1">
                <a:ln>
                  <a:noFill/>
                </a:ln>
                <a:solidFill>
                  <a:srgbClr val="D8365D"/>
                </a:solidFill>
                <a:effectLst/>
                <a:latin typeface="Menlo"/>
              </a:rPr>
              <a:t>cleanup.policy</a:t>
            </a:r>
            <a:r>
              <a:rPr lang="en-US" altLang="en-US" sz="2200" dirty="0">
                <a:solidFill>
                  <a:srgbClr val="000000"/>
                </a:solidFill>
                <a:latin typeface="MarkPro-NarrowBook"/>
              </a:rPr>
              <a:t> </a:t>
            </a:r>
            <a:r>
              <a:rPr kumimoji="0" lang="en-US" altLang="en-US" sz="2200" b="0" i="0" u="none" strike="noStrike" cap="none" normalizeH="0" baseline="0" dirty="0">
                <a:ln>
                  <a:noFill/>
                </a:ln>
                <a:solidFill>
                  <a:srgbClr val="000000"/>
                </a:solidFill>
                <a:effectLst/>
                <a:latin typeface="MarkPro-NarrowBook"/>
              </a:rPr>
              <a:t>to </a:t>
            </a:r>
            <a:r>
              <a:rPr kumimoji="0" lang="en-US" altLang="en-US" sz="2200" b="0" i="0" u="none" strike="noStrike" cap="none" normalizeH="0" baseline="0" dirty="0">
                <a:ln>
                  <a:noFill/>
                </a:ln>
                <a:solidFill>
                  <a:srgbClr val="D8365D"/>
                </a:solidFill>
                <a:effectLst/>
                <a:latin typeface="Menlo"/>
              </a:rPr>
              <a:t>compact</a:t>
            </a:r>
            <a:r>
              <a:rPr kumimoji="0" lang="en-US" altLang="en-US" sz="2200" b="0" i="0" u="none" strike="noStrike" cap="none" normalizeH="0" baseline="0" dirty="0">
                <a:ln>
                  <a:noFill/>
                </a:ln>
                <a:solidFill>
                  <a:srgbClr val="000000"/>
                </a:solidFill>
                <a:effectLst/>
                <a:latin typeface="MarkPro-NarrowBook"/>
              </a:rPr>
              <a:t>.</a:t>
            </a:r>
          </a:p>
          <a:p>
            <a:r>
              <a:rPr lang="en-US" altLang="en-US" sz="2400" dirty="0">
                <a:solidFill>
                  <a:srgbClr val="000000"/>
                </a:solidFill>
                <a:latin typeface="MarkPro-NarrowBook"/>
              </a:rPr>
              <a:t>The goal of compaction is to keep the </a:t>
            </a:r>
            <a:r>
              <a:rPr lang="en-US" altLang="en-US" sz="2400" u="sng" dirty="0">
                <a:solidFill>
                  <a:srgbClr val="000000"/>
                </a:solidFill>
                <a:latin typeface="MarkPro-NarrowBook"/>
              </a:rPr>
              <a:t>most recent value </a:t>
            </a:r>
            <a:r>
              <a:rPr lang="en-US" altLang="en-US" sz="2400" dirty="0">
                <a:solidFill>
                  <a:srgbClr val="000000"/>
                </a:solidFill>
                <a:latin typeface="MarkPro-NarrowBook"/>
              </a:rPr>
              <a:t>for a given key. </a:t>
            </a:r>
          </a:p>
          <a:p>
            <a:endParaRPr lang="en-GB" sz="2400" b="0" i="0" dirty="0">
              <a:solidFill>
                <a:srgbClr val="000000"/>
              </a:solidFill>
              <a:effectLst/>
              <a:latin typeface="MarkPro-Bold"/>
            </a:endParaRPr>
          </a:p>
          <a:p>
            <a:endParaRPr lang="en-GB" sz="2400" dirty="0">
              <a:solidFill>
                <a:srgbClr val="000000"/>
              </a:solidFill>
              <a:latin typeface="MarkPro-NarrowBook"/>
            </a:endParaRPr>
          </a:p>
        </p:txBody>
      </p:sp>
      <p:sp>
        <p:nvSpPr>
          <p:cNvPr id="10" name="İçerik Yer Tutucusu 2">
            <a:extLst>
              <a:ext uri="{FF2B5EF4-FFF2-40B4-BE49-F238E27FC236}">
                <a16:creationId xmlns:a16="http://schemas.microsoft.com/office/drawing/2014/main" id="{AA9D519D-0F08-4FD7-8F14-400A7156E5B8}"/>
              </a:ext>
            </a:extLst>
          </p:cNvPr>
          <p:cNvSpPr txBox="1">
            <a:spLocks/>
          </p:cNvSpPr>
          <p:nvPr/>
        </p:nvSpPr>
        <p:spPr>
          <a:xfrm>
            <a:off x="5759978" y="5613099"/>
            <a:ext cx="5756189" cy="278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GB" sz="1200" dirty="0">
                <a:solidFill>
                  <a:srgbClr val="000000"/>
                </a:solidFill>
                <a:latin typeface="MarkPro-Bold"/>
              </a:rPr>
              <a:t>Source: </a:t>
            </a:r>
            <a:r>
              <a:rPr lang="en-GB" sz="1200" dirty="0">
                <a:solidFill>
                  <a:srgbClr val="000000"/>
                </a:solidFill>
                <a:latin typeface="MarkPro-Bold"/>
                <a:hlinkClick r:id="rId2"/>
              </a:rPr>
              <a:t>https://developer.confluent.io/courses/architecture/compaction/</a:t>
            </a:r>
            <a:r>
              <a:rPr lang="en-GB" sz="1200" dirty="0">
                <a:solidFill>
                  <a:srgbClr val="000000"/>
                </a:solidFill>
                <a:latin typeface="MarkPro-Bold"/>
              </a:rPr>
              <a:t> </a:t>
            </a:r>
            <a:endParaRPr lang="en-GB" sz="2400" dirty="0"/>
          </a:p>
        </p:txBody>
      </p:sp>
      <p:pic>
        <p:nvPicPr>
          <p:cNvPr id="12292" name="Picture 4" descr="topic-compaction-key-based-retention">
            <a:extLst>
              <a:ext uri="{FF2B5EF4-FFF2-40B4-BE49-F238E27FC236}">
                <a16:creationId xmlns:a16="http://schemas.microsoft.com/office/drawing/2014/main" id="{20FED488-6CCD-4AF9-8212-098DF9CFB5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757" y="1825625"/>
            <a:ext cx="6677378" cy="3197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2955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B4C578-88E9-4D93-8D31-D7A432496E23}"/>
              </a:ext>
            </a:extLst>
          </p:cNvPr>
          <p:cNvSpPr>
            <a:spLocks noGrp="1"/>
          </p:cNvSpPr>
          <p:nvPr>
            <p:ph type="title"/>
          </p:nvPr>
        </p:nvSpPr>
        <p:spPr/>
        <p:txBody>
          <a:bodyPr/>
          <a:lstStyle/>
          <a:p>
            <a:r>
              <a:rPr lang="en-GB" b="1" i="0" dirty="0">
                <a:solidFill>
                  <a:srgbClr val="1A1523"/>
                </a:solidFill>
                <a:effectLst/>
                <a:latin typeface="PolySans"/>
              </a:rPr>
              <a:t>Kafka Connect</a:t>
            </a:r>
            <a:endParaRPr lang="en-GB" dirty="0"/>
          </a:p>
        </p:txBody>
      </p:sp>
      <p:sp>
        <p:nvSpPr>
          <p:cNvPr id="3" name="İçerik Yer Tutucusu 2">
            <a:extLst>
              <a:ext uri="{FF2B5EF4-FFF2-40B4-BE49-F238E27FC236}">
                <a16:creationId xmlns:a16="http://schemas.microsoft.com/office/drawing/2014/main" id="{2CC3264C-4F12-4426-874B-250525D30D27}"/>
              </a:ext>
            </a:extLst>
          </p:cNvPr>
          <p:cNvSpPr>
            <a:spLocks noGrp="1"/>
          </p:cNvSpPr>
          <p:nvPr>
            <p:ph idx="1"/>
          </p:nvPr>
        </p:nvSpPr>
        <p:spPr>
          <a:xfrm>
            <a:off x="1251678" y="1775255"/>
            <a:ext cx="10178322" cy="3593591"/>
          </a:xfrm>
        </p:spPr>
        <p:txBody>
          <a:bodyPr>
            <a:normAutofit/>
          </a:bodyPr>
          <a:lstStyle/>
          <a:p>
            <a:r>
              <a:rPr lang="en-GB" sz="2400" dirty="0"/>
              <a:t>Kafka Connect is a </a:t>
            </a:r>
            <a:r>
              <a:rPr lang="en-GB" sz="2400" b="1" dirty="0"/>
              <a:t>framework</a:t>
            </a:r>
            <a:r>
              <a:rPr lang="en-GB" sz="2400" dirty="0"/>
              <a:t> for connecting Kafka to other systems such as databases, key-value stores, search indexes, and file systems through the use of Connectors. </a:t>
            </a:r>
          </a:p>
          <a:p>
            <a:r>
              <a:rPr lang="en-GB" sz="2400" dirty="0"/>
              <a:t>Because Kafka Connect is only used to </a:t>
            </a:r>
            <a:r>
              <a:rPr lang="en-GB" sz="2400" b="1" dirty="0"/>
              <a:t>replicate</a:t>
            </a:r>
            <a:r>
              <a:rPr lang="en-GB" sz="2400" dirty="0"/>
              <a:t> streaming data, its reach is limited. It functions as an independent testing procedure as well as a distributed, scalable service support for an organization.</a:t>
            </a:r>
          </a:p>
        </p:txBody>
      </p:sp>
      <p:pic>
        <p:nvPicPr>
          <p:cNvPr id="45058" name="Picture 2" descr="Understanding Apache Kafka Connect">
            <a:extLst>
              <a:ext uri="{FF2B5EF4-FFF2-40B4-BE49-F238E27FC236}">
                <a16:creationId xmlns:a16="http://schemas.microsoft.com/office/drawing/2014/main" id="{FF1A2E8B-6634-457C-8DB8-E9CEA435D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95" t="13358" r="3896" b="11498"/>
          <a:stretch/>
        </p:blipFill>
        <p:spPr bwMode="auto">
          <a:xfrm>
            <a:off x="2839940" y="4440058"/>
            <a:ext cx="6512120" cy="2217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2177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7CE153A-457E-40CA-8B6C-DF0E8E62ADE4}"/>
              </a:ext>
            </a:extLst>
          </p:cNvPr>
          <p:cNvSpPr>
            <a:spLocks noGrp="1"/>
          </p:cNvSpPr>
          <p:nvPr>
            <p:ph type="title"/>
          </p:nvPr>
        </p:nvSpPr>
        <p:spPr/>
        <p:txBody>
          <a:bodyPr/>
          <a:lstStyle/>
          <a:p>
            <a:r>
              <a:rPr lang="en-GB" b="1" i="0" dirty="0">
                <a:solidFill>
                  <a:srgbClr val="1A1523"/>
                </a:solidFill>
                <a:effectLst/>
                <a:latin typeface="PolySans"/>
              </a:rPr>
              <a:t>Kafka Connect</a:t>
            </a:r>
            <a:endParaRPr lang="en-GB" dirty="0"/>
          </a:p>
        </p:txBody>
      </p:sp>
      <p:sp>
        <p:nvSpPr>
          <p:cNvPr id="3" name="İçerik Yer Tutucusu 2">
            <a:extLst>
              <a:ext uri="{FF2B5EF4-FFF2-40B4-BE49-F238E27FC236}">
                <a16:creationId xmlns:a16="http://schemas.microsoft.com/office/drawing/2014/main" id="{0200B705-9EFE-4598-9DE6-25C7E5F068DF}"/>
              </a:ext>
            </a:extLst>
          </p:cNvPr>
          <p:cNvSpPr>
            <a:spLocks noGrp="1"/>
          </p:cNvSpPr>
          <p:nvPr>
            <p:ph idx="1"/>
          </p:nvPr>
        </p:nvSpPr>
        <p:spPr>
          <a:xfrm>
            <a:off x="838200" y="1825625"/>
            <a:ext cx="3025346" cy="4351338"/>
          </a:xfrm>
        </p:spPr>
        <p:txBody>
          <a:bodyPr>
            <a:normAutofit/>
          </a:bodyPr>
          <a:lstStyle/>
          <a:p>
            <a:r>
              <a:rPr lang="en-GB" sz="2400" dirty="0"/>
              <a:t>Connectors are used to indicate the transformations to be made to the data as it passes between the </a:t>
            </a:r>
            <a:r>
              <a:rPr lang="en-GB" sz="2400" b="1" dirty="0"/>
              <a:t>source</a:t>
            </a:r>
            <a:r>
              <a:rPr lang="en-GB" sz="2400" dirty="0"/>
              <a:t> and </a:t>
            </a:r>
            <a:r>
              <a:rPr lang="en-GB" sz="2400" b="1" dirty="0"/>
              <a:t>sink</a:t>
            </a:r>
            <a:r>
              <a:rPr lang="en-GB" sz="2400" dirty="0"/>
              <a:t> systems and to define the source and sink systems.</a:t>
            </a:r>
          </a:p>
        </p:txBody>
      </p:sp>
      <p:pic>
        <p:nvPicPr>
          <p:cNvPr id="44036" name="Picture 4" descr="How Kafka Connect Works: Integrating Data Between Systems">
            <a:extLst>
              <a:ext uri="{FF2B5EF4-FFF2-40B4-BE49-F238E27FC236}">
                <a16:creationId xmlns:a16="http://schemas.microsoft.com/office/drawing/2014/main" id="{65D0FBF2-283D-46D2-817B-B7529B92F8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75" t="22103" r="7365" b="12912"/>
          <a:stretch/>
        </p:blipFill>
        <p:spPr bwMode="auto">
          <a:xfrm>
            <a:off x="4083814" y="1846278"/>
            <a:ext cx="7426505" cy="3165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51951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198AB98-81FA-472F-8A84-6215BD75B346}"/>
              </a:ext>
            </a:extLst>
          </p:cNvPr>
          <p:cNvSpPr>
            <a:spLocks noGrp="1"/>
          </p:cNvSpPr>
          <p:nvPr>
            <p:ph type="title"/>
          </p:nvPr>
        </p:nvSpPr>
        <p:spPr/>
        <p:txBody>
          <a:bodyPr/>
          <a:lstStyle/>
          <a:p>
            <a:r>
              <a:rPr lang="en-GB" dirty="0"/>
              <a:t>Change Data Capture with </a:t>
            </a:r>
            <a:r>
              <a:rPr lang="en-GB" dirty="0" err="1"/>
              <a:t>Debezium</a:t>
            </a:r>
            <a:endParaRPr lang="en-GB" dirty="0"/>
          </a:p>
        </p:txBody>
      </p:sp>
      <p:pic>
        <p:nvPicPr>
          <p:cNvPr id="46082" name="Picture 2" descr="Debezium Architecture :: Debezium Documentation">
            <a:extLst>
              <a:ext uri="{FF2B5EF4-FFF2-40B4-BE49-F238E27FC236}">
                <a16:creationId xmlns:a16="http://schemas.microsoft.com/office/drawing/2014/main" id="{04C432A4-780B-46E9-BA0D-0F8774F50C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8379" y="2523502"/>
            <a:ext cx="10826740" cy="2459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10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A783A7D-D774-43CD-B6F8-11C929686890}"/>
              </a:ext>
            </a:extLst>
          </p:cNvPr>
          <p:cNvSpPr>
            <a:spLocks noGrp="1"/>
          </p:cNvSpPr>
          <p:nvPr>
            <p:ph type="title"/>
          </p:nvPr>
        </p:nvSpPr>
        <p:spPr/>
        <p:txBody>
          <a:bodyPr/>
          <a:lstStyle/>
          <a:p>
            <a:r>
              <a:rPr lang="en-GB" b="1" i="0" dirty="0">
                <a:solidFill>
                  <a:srgbClr val="1A1523"/>
                </a:solidFill>
                <a:effectLst/>
                <a:latin typeface="PolySans"/>
              </a:rPr>
              <a:t>Schema Registry</a:t>
            </a:r>
            <a:endParaRPr lang="en-GB" dirty="0"/>
          </a:p>
        </p:txBody>
      </p:sp>
      <p:sp>
        <p:nvSpPr>
          <p:cNvPr id="3" name="İçerik Yer Tutucusu 2">
            <a:extLst>
              <a:ext uri="{FF2B5EF4-FFF2-40B4-BE49-F238E27FC236}">
                <a16:creationId xmlns:a16="http://schemas.microsoft.com/office/drawing/2014/main" id="{C8FF1D76-1A10-4447-8B43-65378F745994}"/>
              </a:ext>
            </a:extLst>
          </p:cNvPr>
          <p:cNvSpPr>
            <a:spLocks noGrp="1"/>
          </p:cNvSpPr>
          <p:nvPr>
            <p:ph idx="1"/>
          </p:nvPr>
        </p:nvSpPr>
        <p:spPr>
          <a:xfrm>
            <a:off x="838199" y="1825625"/>
            <a:ext cx="5167185" cy="4351338"/>
          </a:xfrm>
        </p:spPr>
        <p:txBody>
          <a:bodyPr>
            <a:normAutofit fontScale="92500"/>
          </a:bodyPr>
          <a:lstStyle/>
          <a:p>
            <a:r>
              <a:rPr lang="en-GB" sz="1600" dirty="0">
                <a:solidFill>
                  <a:srgbClr val="4A4A4A"/>
                </a:solidFill>
                <a:latin typeface="system-ui"/>
              </a:rPr>
              <a:t>Schema Registry is a key component of </a:t>
            </a:r>
            <a:r>
              <a:rPr lang="en-GB" sz="1600" b="1" dirty="0">
                <a:solidFill>
                  <a:srgbClr val="4A4A4A"/>
                </a:solidFill>
                <a:latin typeface="system-ui"/>
              </a:rPr>
              <a:t>Stream Governance.</a:t>
            </a:r>
          </a:p>
          <a:p>
            <a:pPr algn="l">
              <a:buFont typeface="Arial" panose="020B0604020202020204" pitchFamily="34" charset="0"/>
              <a:buChar char="•"/>
            </a:pPr>
            <a:r>
              <a:rPr lang="en-GB" sz="1600" b="0" i="0" dirty="0">
                <a:solidFill>
                  <a:srgbClr val="4A4A4A"/>
                </a:solidFill>
                <a:effectLst/>
                <a:latin typeface="system-ui"/>
              </a:rPr>
              <a:t>Allows producers and consumers to communicate over a well-defined </a:t>
            </a:r>
            <a:r>
              <a:rPr lang="en-GB" sz="1600" b="0" i="1" dirty="0">
                <a:solidFill>
                  <a:srgbClr val="4A4A4A"/>
                </a:solidFill>
                <a:effectLst/>
                <a:latin typeface="system-ui"/>
              </a:rPr>
              <a:t>data contract</a:t>
            </a:r>
            <a:r>
              <a:rPr lang="en-GB" sz="1600" b="0" i="0" dirty="0">
                <a:solidFill>
                  <a:srgbClr val="4A4A4A"/>
                </a:solidFill>
                <a:effectLst/>
                <a:latin typeface="system-ui"/>
              </a:rPr>
              <a:t> in the form of a schema</a:t>
            </a:r>
          </a:p>
          <a:p>
            <a:pPr algn="l">
              <a:buFont typeface="Arial" panose="020B0604020202020204" pitchFamily="34" charset="0"/>
              <a:buChar char="•"/>
            </a:pPr>
            <a:r>
              <a:rPr lang="en-GB" sz="1600" b="0" i="0" dirty="0">
                <a:solidFill>
                  <a:srgbClr val="4A4A4A"/>
                </a:solidFill>
                <a:effectLst/>
                <a:latin typeface="system-ui"/>
              </a:rPr>
              <a:t>Controls schema evolution with clear and explicit compatibility rules</a:t>
            </a:r>
          </a:p>
          <a:p>
            <a:pPr algn="l">
              <a:buFont typeface="Arial" panose="020B0604020202020204" pitchFamily="34" charset="0"/>
              <a:buChar char="•"/>
            </a:pPr>
            <a:r>
              <a:rPr lang="en-GB" sz="1600" b="0" i="0" dirty="0">
                <a:solidFill>
                  <a:srgbClr val="4A4A4A"/>
                </a:solidFill>
                <a:effectLst/>
                <a:latin typeface="system-ui"/>
              </a:rPr>
              <a:t>Optimizes the payload over the wire by passing a schema ID instead of an entire schema definition</a:t>
            </a:r>
          </a:p>
          <a:p>
            <a:pPr marL="0" indent="0" algn="l">
              <a:buNone/>
            </a:pPr>
            <a:endParaRPr lang="en-GB" sz="1600" b="0" i="0" dirty="0">
              <a:solidFill>
                <a:srgbClr val="000000"/>
              </a:solidFill>
              <a:effectLst/>
              <a:latin typeface="Roboto" panose="02000000000000000000" pitchFamily="2" charset="0"/>
            </a:endParaRPr>
          </a:p>
          <a:p>
            <a:pPr marL="0" indent="0" algn="l">
              <a:buNone/>
            </a:pPr>
            <a:r>
              <a:rPr lang="en-GB" sz="1600" b="1" dirty="0">
                <a:solidFill>
                  <a:srgbClr val="4A4A4A"/>
                </a:solidFill>
                <a:latin typeface="system-ui"/>
              </a:rPr>
              <a:t>At its core, Schema Registry has two main parts:</a:t>
            </a:r>
          </a:p>
          <a:p>
            <a:pPr algn="l">
              <a:buFont typeface="Arial" panose="020B0604020202020204" pitchFamily="34" charset="0"/>
              <a:buChar char="•"/>
            </a:pPr>
            <a:r>
              <a:rPr lang="en-GB" sz="1600" dirty="0">
                <a:solidFill>
                  <a:srgbClr val="4A4A4A"/>
                </a:solidFill>
                <a:latin typeface="system-ui"/>
              </a:rPr>
              <a:t>A REST service for validating, storing, and retrieving </a:t>
            </a:r>
            <a:r>
              <a:rPr lang="en-GB" sz="1600" dirty="0">
                <a:solidFill>
                  <a:srgbClr val="4A4A4A"/>
                </a:solidFill>
                <a:latin typeface="system-ui"/>
                <a:hlinkClick r:id="rId2">
                  <a:extLst>
                    <a:ext uri="{A12FA001-AC4F-418D-AE19-62706E023703}">
                      <ahyp:hlinkClr xmlns:ahyp="http://schemas.microsoft.com/office/drawing/2018/hyperlinkcolor" val="tx"/>
                    </a:ext>
                  </a:extLst>
                </a:hlinkClick>
              </a:rPr>
              <a:t>Avro</a:t>
            </a:r>
            <a:r>
              <a:rPr lang="en-GB" sz="1600" dirty="0">
                <a:solidFill>
                  <a:srgbClr val="4A4A4A"/>
                </a:solidFill>
                <a:latin typeface="system-ui"/>
              </a:rPr>
              <a:t>, </a:t>
            </a:r>
            <a:r>
              <a:rPr lang="en-GB" sz="1600" dirty="0">
                <a:solidFill>
                  <a:srgbClr val="4A4A4A"/>
                </a:solidFill>
                <a:latin typeface="system-ui"/>
                <a:hlinkClick r:id="rId3">
                  <a:extLst>
                    <a:ext uri="{A12FA001-AC4F-418D-AE19-62706E023703}">
                      <ahyp:hlinkClr xmlns:ahyp="http://schemas.microsoft.com/office/drawing/2018/hyperlinkcolor" val="tx"/>
                    </a:ext>
                  </a:extLst>
                </a:hlinkClick>
              </a:rPr>
              <a:t>JSON Schema</a:t>
            </a:r>
            <a:r>
              <a:rPr lang="en-GB" sz="1600" dirty="0">
                <a:solidFill>
                  <a:srgbClr val="4A4A4A"/>
                </a:solidFill>
                <a:latin typeface="system-ui"/>
              </a:rPr>
              <a:t>, and </a:t>
            </a:r>
            <a:r>
              <a:rPr lang="en-GB" sz="1600" dirty="0" err="1">
                <a:solidFill>
                  <a:srgbClr val="4A4A4A"/>
                </a:solidFill>
                <a:latin typeface="system-ui"/>
                <a:hlinkClick r:id="rId4">
                  <a:extLst>
                    <a:ext uri="{A12FA001-AC4F-418D-AE19-62706E023703}">
                      <ahyp:hlinkClr xmlns:ahyp="http://schemas.microsoft.com/office/drawing/2018/hyperlinkcolor" val="tx"/>
                    </a:ext>
                  </a:extLst>
                </a:hlinkClick>
              </a:rPr>
              <a:t>Protobuf</a:t>
            </a:r>
            <a:r>
              <a:rPr lang="en-GB" sz="1600" dirty="0">
                <a:solidFill>
                  <a:srgbClr val="4A4A4A"/>
                </a:solidFill>
                <a:latin typeface="system-ui"/>
              </a:rPr>
              <a:t> schemas</a:t>
            </a:r>
          </a:p>
          <a:p>
            <a:pPr algn="l">
              <a:buFont typeface="Arial" panose="020B0604020202020204" pitchFamily="34" charset="0"/>
              <a:buChar char="•"/>
            </a:pPr>
            <a:r>
              <a:rPr lang="en-GB" sz="1600" dirty="0">
                <a:solidFill>
                  <a:srgbClr val="4A4A4A"/>
                </a:solidFill>
                <a:latin typeface="system-ui"/>
              </a:rPr>
              <a:t>Serializers and </a:t>
            </a:r>
            <a:r>
              <a:rPr lang="en-GB" sz="1600" dirty="0" err="1">
                <a:solidFill>
                  <a:srgbClr val="4A4A4A"/>
                </a:solidFill>
                <a:latin typeface="system-ui"/>
              </a:rPr>
              <a:t>deserializers</a:t>
            </a:r>
            <a:r>
              <a:rPr lang="en-GB" sz="1600" dirty="0">
                <a:solidFill>
                  <a:srgbClr val="4A4A4A"/>
                </a:solidFill>
                <a:latin typeface="system-ui"/>
              </a:rPr>
              <a:t> that plug into Apache Kafka® clients to handle schema storage and retrieval for Kafka messages across the three formats</a:t>
            </a:r>
          </a:p>
        </p:txBody>
      </p:sp>
      <p:pic>
        <p:nvPicPr>
          <p:cNvPr id="48130" name="Picture 2">
            <a:extLst>
              <a:ext uri="{FF2B5EF4-FFF2-40B4-BE49-F238E27FC236}">
                <a16:creationId xmlns:a16="http://schemas.microsoft.com/office/drawing/2014/main" id="{759889C3-7A96-4ED7-B32D-AB5DE6C40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189593"/>
            <a:ext cx="5684879" cy="29989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43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3CD1B47-E436-4F59-9E27-2483E761A2AA}"/>
              </a:ext>
            </a:extLst>
          </p:cNvPr>
          <p:cNvSpPr>
            <a:spLocks noGrp="1"/>
          </p:cNvSpPr>
          <p:nvPr>
            <p:ph type="title"/>
          </p:nvPr>
        </p:nvSpPr>
        <p:spPr/>
        <p:txBody>
          <a:bodyPr/>
          <a:lstStyle/>
          <a:p>
            <a:r>
              <a:rPr lang="en-GB" dirty="0"/>
              <a:t>Kafka Connect &amp; Serialization - Schemas</a:t>
            </a:r>
          </a:p>
        </p:txBody>
      </p:sp>
      <p:sp>
        <p:nvSpPr>
          <p:cNvPr id="3" name="İçerik Yer Tutucusu 2">
            <a:extLst>
              <a:ext uri="{FF2B5EF4-FFF2-40B4-BE49-F238E27FC236}">
                <a16:creationId xmlns:a16="http://schemas.microsoft.com/office/drawing/2014/main" id="{2175916A-6F3E-4AE7-B2E3-F3F227B53844}"/>
              </a:ext>
            </a:extLst>
          </p:cNvPr>
          <p:cNvSpPr>
            <a:spLocks noGrp="1"/>
          </p:cNvSpPr>
          <p:nvPr>
            <p:ph idx="1"/>
          </p:nvPr>
        </p:nvSpPr>
        <p:spPr>
          <a:xfrm>
            <a:off x="838200" y="1825625"/>
            <a:ext cx="10515600" cy="999953"/>
          </a:xfrm>
        </p:spPr>
        <p:txBody>
          <a:bodyPr/>
          <a:lstStyle/>
          <a:p>
            <a:endParaRPr lang="en-GB" dirty="0"/>
          </a:p>
        </p:txBody>
      </p:sp>
      <p:pic>
        <p:nvPicPr>
          <p:cNvPr id="47106" name="Picture 2" descr="How Kafka Connect Works: Integrating Data Between Systems">
            <a:extLst>
              <a:ext uri="{FF2B5EF4-FFF2-40B4-BE49-F238E27FC236}">
                <a16:creationId xmlns:a16="http://schemas.microsoft.com/office/drawing/2014/main" id="{74849FE3-9711-4394-94A5-6B633770EA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34" t="19246" b="15675"/>
          <a:stretch/>
        </p:blipFill>
        <p:spPr bwMode="auto">
          <a:xfrm>
            <a:off x="2228109" y="2960515"/>
            <a:ext cx="7735781" cy="2985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052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F6A9B6F7-7BFA-4ED0-9DEB-C073BD0C546E}"/>
              </a:ext>
            </a:extLst>
          </p:cNvPr>
          <p:cNvSpPr>
            <a:spLocks noGrp="1"/>
          </p:cNvSpPr>
          <p:nvPr>
            <p:ph type="title"/>
          </p:nvPr>
        </p:nvSpPr>
        <p:spPr/>
        <p:txBody>
          <a:bodyPr/>
          <a:lstStyle/>
          <a:p>
            <a:r>
              <a:rPr lang="en-GB" dirty="0" err="1"/>
              <a:t>ksqlDB</a:t>
            </a:r>
            <a:endParaRPr lang="en-GB" dirty="0"/>
          </a:p>
        </p:txBody>
      </p:sp>
      <p:sp>
        <p:nvSpPr>
          <p:cNvPr id="3" name="İçerik Yer Tutucusu 2">
            <a:extLst>
              <a:ext uri="{FF2B5EF4-FFF2-40B4-BE49-F238E27FC236}">
                <a16:creationId xmlns:a16="http://schemas.microsoft.com/office/drawing/2014/main" id="{3A894F13-6680-443D-95D0-7CB622320298}"/>
              </a:ext>
            </a:extLst>
          </p:cNvPr>
          <p:cNvSpPr>
            <a:spLocks noGrp="1"/>
          </p:cNvSpPr>
          <p:nvPr>
            <p:ph idx="1"/>
          </p:nvPr>
        </p:nvSpPr>
        <p:spPr>
          <a:xfrm>
            <a:off x="838201" y="1825625"/>
            <a:ext cx="4145692" cy="4351338"/>
          </a:xfrm>
        </p:spPr>
        <p:txBody>
          <a:bodyPr>
            <a:normAutofit/>
          </a:bodyPr>
          <a:lstStyle/>
          <a:p>
            <a:r>
              <a:rPr lang="en-GB" sz="2000" dirty="0" err="1"/>
              <a:t>ksqlDB</a:t>
            </a:r>
            <a:r>
              <a:rPr lang="en-GB" sz="2000" dirty="0"/>
              <a:t> is an event streaming database built on top of Kafka Streams that provides a high-level SQL syntax, which can build streams and tables, create and serve materialized views, and manage Kafka connectors.</a:t>
            </a:r>
          </a:p>
          <a:p>
            <a:endParaRPr lang="en-GB" sz="2000" dirty="0"/>
          </a:p>
          <a:p>
            <a:r>
              <a:rPr lang="en-GB" dirty="0"/>
              <a:t>Stream processing: rekeying a stream of records from an existing record value and publishing to a new stream.</a:t>
            </a:r>
          </a:p>
        </p:txBody>
      </p:sp>
      <p:pic>
        <p:nvPicPr>
          <p:cNvPr id="13316" name="Picture 4" descr="Learn Kafka and Stream Processing with Kafka Tutorials">
            <a:extLst>
              <a:ext uri="{FF2B5EF4-FFF2-40B4-BE49-F238E27FC236}">
                <a16:creationId xmlns:a16="http://schemas.microsoft.com/office/drawing/2014/main" id="{E2DAA390-616D-451F-AF6F-118FA6D94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3893" y="2500355"/>
            <a:ext cx="6557320" cy="2681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97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65CF665-7E7E-4CE4-84BD-0F297443B348}"/>
              </a:ext>
            </a:extLst>
          </p:cNvPr>
          <p:cNvSpPr>
            <a:spLocks noGrp="1"/>
          </p:cNvSpPr>
          <p:nvPr>
            <p:ph type="title"/>
          </p:nvPr>
        </p:nvSpPr>
        <p:spPr/>
        <p:txBody>
          <a:bodyPr/>
          <a:lstStyle/>
          <a:p>
            <a:r>
              <a:rPr lang="en-GB" dirty="0">
                <a:latin typeface="NEXT Book"/>
              </a:rPr>
              <a:t>When </a:t>
            </a:r>
            <a:r>
              <a:rPr lang="en-GB" b="0" i="0" dirty="0">
                <a:effectLst/>
                <a:latin typeface="NEXT Book"/>
              </a:rPr>
              <a:t>Pub/Sub can be a Bad Choice ?</a:t>
            </a:r>
            <a:endParaRPr lang="en-GB" dirty="0"/>
          </a:p>
        </p:txBody>
      </p:sp>
      <p:sp>
        <p:nvSpPr>
          <p:cNvPr id="3" name="İçerik Yer Tutucusu 2">
            <a:extLst>
              <a:ext uri="{FF2B5EF4-FFF2-40B4-BE49-F238E27FC236}">
                <a16:creationId xmlns:a16="http://schemas.microsoft.com/office/drawing/2014/main" id="{5F0376E0-98D0-4EDD-8A8C-AD6DC860C207}"/>
              </a:ext>
            </a:extLst>
          </p:cNvPr>
          <p:cNvSpPr>
            <a:spLocks noGrp="1"/>
          </p:cNvSpPr>
          <p:nvPr>
            <p:ph idx="1"/>
          </p:nvPr>
        </p:nvSpPr>
        <p:spPr/>
        <p:txBody>
          <a:bodyPr>
            <a:normAutofit fontScale="70000" lnSpcReduction="20000"/>
          </a:bodyPr>
          <a:lstStyle/>
          <a:p>
            <a:r>
              <a:rPr lang="en-GB" b="1" dirty="0">
                <a:solidFill>
                  <a:schemeClr val="accent2"/>
                </a:solidFill>
              </a:rPr>
              <a:t>Overkill for simpler systems:</a:t>
            </a:r>
            <a:r>
              <a:rPr lang="en-GB" dirty="0"/>
              <a:t> Pub/Sub is an overkill for simple systems which are unlikely to scale up. If your system only needs to communicate with a few other components or services, using Pub/Sub might be excessive.</a:t>
            </a:r>
          </a:p>
          <a:p>
            <a:endParaRPr lang="en-GB" dirty="0"/>
          </a:p>
          <a:p>
            <a:r>
              <a:rPr lang="en-GB" sz="2900" b="1" dirty="0">
                <a:solidFill>
                  <a:schemeClr val="accent2"/>
                </a:solidFill>
              </a:rPr>
              <a:t>Inappropriate for periodic/background tasks: </a:t>
            </a:r>
            <a:r>
              <a:rPr lang="en-GB" dirty="0"/>
              <a:t>Pub/Sub is an asynchronous method of sending information. Therefore, it is not suitable for systems that run as periodic background tasks, like </a:t>
            </a:r>
            <a:r>
              <a:rPr lang="en-GB" dirty="0" err="1"/>
              <a:t>cron</a:t>
            </a:r>
            <a:r>
              <a:rPr lang="en-GB" dirty="0"/>
              <a:t> jobs which are triggered over a particular time period.</a:t>
            </a:r>
          </a:p>
          <a:p>
            <a:endParaRPr lang="en-GB" dirty="0"/>
          </a:p>
          <a:p>
            <a:r>
              <a:rPr lang="en-GB" sz="2900" b="1" dirty="0">
                <a:solidFill>
                  <a:schemeClr val="accent2"/>
                </a:solidFill>
              </a:rPr>
              <a:t>Non-event-driven systems: </a:t>
            </a:r>
            <a:r>
              <a:rPr lang="en-GB" dirty="0"/>
              <a:t>Pub/Sub is typically used in event-driven systems, where components react to changes in the system state. If your system is not event-driven, but instead follows a more traditional request/response or batch processing model, Pub/Sub might not be the best choice.</a:t>
            </a:r>
          </a:p>
          <a:p>
            <a:endParaRPr lang="en-GB" dirty="0"/>
          </a:p>
          <a:p>
            <a:r>
              <a:rPr lang="en-GB" sz="2900" b="1" dirty="0">
                <a:solidFill>
                  <a:schemeClr val="accent2"/>
                </a:solidFill>
              </a:rPr>
              <a:t>Synchronous communication: </a:t>
            </a:r>
            <a:r>
              <a:rPr lang="en-GB" dirty="0"/>
              <a:t>Pub/Sub is designed for asynchronous communication, where the publisher doesn't wait for a response from the subscriber. </a:t>
            </a:r>
          </a:p>
        </p:txBody>
      </p:sp>
    </p:spTree>
    <p:extLst>
      <p:ext uri="{BB962C8B-B14F-4D97-AF65-F5344CB8AC3E}">
        <p14:creationId xmlns:p14="http://schemas.microsoft.com/office/powerpoint/2010/main" val="6468772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6" name="Picture 10" descr="Diagram showing how the ksqlDB query lifecycle for a SQL statement">
            <a:extLst>
              <a:ext uri="{FF2B5EF4-FFF2-40B4-BE49-F238E27FC236}">
                <a16:creationId xmlns:a16="http://schemas.microsoft.com/office/drawing/2014/main" id="{A81459E1-5F20-411F-A58B-34AFEB02E05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78382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iagram showing how the ksqlDB engine creates a logical plan for a SQL statement">
            <a:extLst>
              <a:ext uri="{FF2B5EF4-FFF2-40B4-BE49-F238E27FC236}">
                <a16:creationId xmlns:a16="http://schemas.microsoft.com/office/drawing/2014/main" id="{F14DE9AF-A816-4D81-9005-D0596F33621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3332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iagram showing how the ksqlDB engine creates a physical plan for a SQL statement">
            <a:extLst>
              <a:ext uri="{FF2B5EF4-FFF2-40B4-BE49-F238E27FC236}">
                <a16:creationId xmlns:a16="http://schemas.microsoft.com/office/drawing/2014/main" id="{DD9EEA18-6E4C-4E9B-88B4-B7F87234687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891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B95A6A-2928-4B16-9992-5E95CCF9E2A8}"/>
              </a:ext>
            </a:extLst>
          </p:cNvPr>
          <p:cNvSpPr>
            <a:spLocks noGrp="1"/>
          </p:cNvSpPr>
          <p:nvPr>
            <p:ph type="title"/>
          </p:nvPr>
        </p:nvSpPr>
        <p:spPr/>
        <p:txBody>
          <a:bodyPr/>
          <a:lstStyle/>
          <a:p>
            <a:pPr algn="l"/>
            <a:r>
              <a:rPr lang="en-GB" b="0" i="0" dirty="0">
                <a:solidFill>
                  <a:srgbClr val="333333"/>
                </a:solidFill>
                <a:effectLst/>
                <a:latin typeface="Roboto" panose="02000000000000000000" pitchFamily="2" charset="0"/>
              </a:rPr>
              <a:t>kafka-topics.sh</a:t>
            </a:r>
          </a:p>
        </p:txBody>
      </p:sp>
      <p:sp>
        <p:nvSpPr>
          <p:cNvPr id="3" name="İçerik Yer Tutucusu 2">
            <a:extLst>
              <a:ext uri="{FF2B5EF4-FFF2-40B4-BE49-F238E27FC236}">
                <a16:creationId xmlns:a16="http://schemas.microsoft.com/office/drawing/2014/main" id="{B236D056-2196-48D4-8131-51CF7B138CCE}"/>
              </a:ext>
            </a:extLst>
          </p:cNvPr>
          <p:cNvSpPr>
            <a:spLocks noGrp="1"/>
          </p:cNvSpPr>
          <p:nvPr>
            <p:ph idx="1"/>
          </p:nvPr>
        </p:nvSpPr>
        <p:spPr>
          <a:xfrm>
            <a:off x="838200" y="1825625"/>
            <a:ext cx="10515600" cy="2120299"/>
          </a:xfrm>
        </p:spPr>
        <p:txBody>
          <a:bodyPr/>
          <a:lstStyle/>
          <a:p>
            <a:r>
              <a:rPr lang="en-GB" b="0" i="0" dirty="0">
                <a:solidFill>
                  <a:srgbClr val="000000"/>
                </a:solidFill>
                <a:effectLst/>
                <a:latin typeface="Roboto" panose="02000000000000000000" pitchFamily="2" charset="0"/>
              </a:rPr>
              <a:t>Use to create, delete, or change a topic. </a:t>
            </a:r>
            <a:endParaRPr lang="en-GB" dirty="0">
              <a:solidFill>
                <a:srgbClr val="000000"/>
              </a:solidFill>
              <a:latin typeface="Roboto" panose="02000000000000000000" pitchFamily="2" charset="0"/>
            </a:endParaRPr>
          </a:p>
          <a:p>
            <a:r>
              <a:rPr lang="en-GB" b="0" i="0" dirty="0">
                <a:solidFill>
                  <a:srgbClr val="000000"/>
                </a:solidFill>
                <a:effectLst/>
                <a:latin typeface="Roboto" panose="02000000000000000000" pitchFamily="2" charset="0"/>
              </a:rPr>
              <a:t>You can also use the tool to retrieve a list of topics associated with a Kafka cluster. </a:t>
            </a:r>
            <a:r>
              <a:rPr lang="en-GB" sz="1400" b="0" i="0" dirty="0">
                <a:solidFill>
                  <a:srgbClr val="000000"/>
                </a:solidFill>
                <a:effectLst/>
                <a:latin typeface="Roboto" panose="02000000000000000000" pitchFamily="2" charset="0"/>
              </a:rPr>
              <a:t>More Detail: </a:t>
            </a:r>
            <a:r>
              <a:rPr lang="en-GB" sz="1400" b="0" i="0" u="sng" dirty="0">
                <a:solidFill>
                  <a:srgbClr val="3091D1"/>
                </a:solidFill>
                <a:effectLst/>
                <a:latin typeface="Roboto" panose="02000000000000000000" pitchFamily="2" charset="0"/>
                <a:hlinkClick r:id="rId2"/>
              </a:rPr>
              <a:t>Topic Operations</a:t>
            </a:r>
            <a:endParaRPr lang="en-GB" dirty="0"/>
          </a:p>
        </p:txBody>
      </p:sp>
      <p:sp>
        <p:nvSpPr>
          <p:cNvPr id="6" name="Metin kutusu 5">
            <a:extLst>
              <a:ext uri="{FF2B5EF4-FFF2-40B4-BE49-F238E27FC236}">
                <a16:creationId xmlns:a16="http://schemas.microsoft.com/office/drawing/2014/main" id="{86FDA066-4842-455D-BAE0-F8BD148767DF}"/>
              </a:ext>
            </a:extLst>
          </p:cNvPr>
          <p:cNvSpPr txBox="1"/>
          <p:nvPr/>
        </p:nvSpPr>
        <p:spPr>
          <a:xfrm>
            <a:off x="979273" y="4179369"/>
            <a:ext cx="10233454" cy="1754326"/>
          </a:xfrm>
          <a:prstGeom prst="rect">
            <a:avLst/>
          </a:prstGeom>
          <a:noFill/>
        </p:spPr>
        <p:txBody>
          <a:bodyPr wrap="square">
            <a:spAutoFit/>
          </a:bodyPr>
          <a:lstStyle/>
          <a:p>
            <a:r>
              <a:rPr lang="en-GB" b="1" dirty="0"/>
              <a:t>./bin/kafka-topics.sh --bootstrap-server </a:t>
            </a:r>
            <a:r>
              <a:rPr lang="en-GB" dirty="0"/>
              <a:t>host1:9092</a:t>
            </a:r>
            <a:r>
              <a:rPr lang="en-GB" b="1" dirty="0"/>
              <a:t> --topic </a:t>
            </a:r>
            <a:r>
              <a:rPr lang="en-GB" dirty="0"/>
              <a:t>test-topic </a:t>
            </a:r>
            <a:r>
              <a:rPr lang="en-GB" b="1" dirty="0"/>
              <a:t>--partitions 3</a:t>
            </a:r>
          </a:p>
          <a:p>
            <a:endParaRPr lang="en-GB" b="1" dirty="0"/>
          </a:p>
          <a:p>
            <a:r>
              <a:rPr lang="en-GB" b="1" dirty="0"/>
              <a:t>./bin/kafka-topics.sh --bootstrap-server </a:t>
            </a:r>
            <a:r>
              <a:rPr lang="en-GB" dirty="0" err="1"/>
              <a:t>broker_host:port</a:t>
            </a:r>
            <a:r>
              <a:rPr lang="en-GB" dirty="0"/>
              <a:t> </a:t>
            </a:r>
            <a:r>
              <a:rPr lang="en-GB" b="1" dirty="0">
                <a:solidFill>
                  <a:schemeClr val="accent2">
                    <a:lumMod val="75000"/>
                  </a:schemeClr>
                </a:solidFill>
              </a:rPr>
              <a:t>--create </a:t>
            </a:r>
            <a:r>
              <a:rPr lang="en-GB" b="1" dirty="0"/>
              <a:t>--topic </a:t>
            </a:r>
            <a:r>
              <a:rPr lang="en-GB" dirty="0" err="1"/>
              <a:t>my_topic_name</a:t>
            </a:r>
            <a:r>
              <a:rPr lang="en-GB" dirty="0"/>
              <a:t> \</a:t>
            </a:r>
          </a:p>
          <a:p>
            <a:r>
              <a:rPr lang="en-GB" dirty="0"/>
              <a:t>    </a:t>
            </a:r>
            <a:r>
              <a:rPr lang="en-GB" b="1" dirty="0"/>
              <a:t>--partitions </a:t>
            </a:r>
            <a:r>
              <a:rPr lang="en-GB" dirty="0"/>
              <a:t>20 </a:t>
            </a:r>
            <a:r>
              <a:rPr lang="en-GB" b="1" dirty="0"/>
              <a:t>--replication-factor</a:t>
            </a:r>
            <a:r>
              <a:rPr lang="en-GB" dirty="0"/>
              <a:t> 3 </a:t>
            </a:r>
            <a:r>
              <a:rPr lang="en-GB" b="1" dirty="0"/>
              <a:t>--config </a:t>
            </a:r>
            <a:r>
              <a:rPr lang="en-GB" dirty="0"/>
              <a:t>x=y</a:t>
            </a:r>
          </a:p>
          <a:p>
            <a:endParaRPr lang="en-GB" b="1" dirty="0"/>
          </a:p>
          <a:p>
            <a:r>
              <a:rPr lang="en-GB" b="1" dirty="0"/>
              <a:t>./bin/kafka-topics.sh --bootstrap-server </a:t>
            </a:r>
            <a:r>
              <a:rPr lang="en-GB" dirty="0" err="1"/>
              <a:t>broker_host:port</a:t>
            </a:r>
            <a:r>
              <a:rPr lang="en-GB" dirty="0"/>
              <a:t> </a:t>
            </a:r>
            <a:r>
              <a:rPr lang="en-GB" b="1" dirty="0">
                <a:solidFill>
                  <a:schemeClr val="accent2">
                    <a:lumMod val="75000"/>
                  </a:schemeClr>
                </a:solidFill>
              </a:rPr>
              <a:t>--delete </a:t>
            </a:r>
            <a:r>
              <a:rPr lang="en-GB" b="1" dirty="0"/>
              <a:t>--topic </a:t>
            </a:r>
            <a:r>
              <a:rPr lang="en-GB" dirty="0" err="1"/>
              <a:t>my_topic_name</a:t>
            </a:r>
            <a:endParaRPr lang="en-GB" dirty="0"/>
          </a:p>
        </p:txBody>
      </p:sp>
    </p:spTree>
    <p:extLst>
      <p:ext uri="{BB962C8B-B14F-4D97-AF65-F5344CB8AC3E}">
        <p14:creationId xmlns:p14="http://schemas.microsoft.com/office/powerpoint/2010/main" val="30566484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EB95A6A-2928-4B16-9992-5E95CCF9E2A8}"/>
              </a:ext>
            </a:extLst>
          </p:cNvPr>
          <p:cNvSpPr>
            <a:spLocks noGrp="1"/>
          </p:cNvSpPr>
          <p:nvPr>
            <p:ph type="title"/>
          </p:nvPr>
        </p:nvSpPr>
        <p:spPr/>
        <p:txBody>
          <a:bodyPr/>
          <a:lstStyle/>
          <a:p>
            <a:r>
              <a:rPr lang="en-GB" b="0" i="0" dirty="0">
                <a:solidFill>
                  <a:srgbClr val="333333"/>
                </a:solidFill>
                <a:effectLst/>
                <a:latin typeface="Roboto" panose="02000000000000000000" pitchFamily="2" charset="0"/>
              </a:rPr>
              <a:t>kafka-configs.sh</a:t>
            </a:r>
            <a:endParaRPr lang="en-GB" dirty="0"/>
          </a:p>
        </p:txBody>
      </p:sp>
      <p:sp>
        <p:nvSpPr>
          <p:cNvPr id="3" name="İçerik Yer Tutucusu 2">
            <a:extLst>
              <a:ext uri="{FF2B5EF4-FFF2-40B4-BE49-F238E27FC236}">
                <a16:creationId xmlns:a16="http://schemas.microsoft.com/office/drawing/2014/main" id="{B236D056-2196-48D4-8131-51CF7B138CCE}"/>
              </a:ext>
            </a:extLst>
          </p:cNvPr>
          <p:cNvSpPr>
            <a:spLocks noGrp="1"/>
          </p:cNvSpPr>
          <p:nvPr>
            <p:ph idx="1"/>
          </p:nvPr>
        </p:nvSpPr>
        <p:spPr>
          <a:xfrm>
            <a:off x="838200" y="1825625"/>
            <a:ext cx="10515600" cy="2120299"/>
          </a:xfrm>
        </p:spPr>
        <p:txBody>
          <a:bodyPr/>
          <a:lstStyle/>
          <a:p>
            <a:r>
              <a:rPr lang="en-GB" dirty="0"/>
              <a:t>Use this tool to change and describe topic, client, user, broker, </a:t>
            </a:r>
            <a:r>
              <a:rPr lang="en-GB" dirty="0" err="1"/>
              <a:t>ip</a:t>
            </a:r>
            <a:r>
              <a:rPr lang="en-GB" dirty="0"/>
              <a:t>, or cluster link configuration settings. </a:t>
            </a:r>
          </a:p>
          <a:p>
            <a:r>
              <a:rPr lang="en-GB" dirty="0"/>
              <a:t>To change a property, specify the </a:t>
            </a:r>
            <a:r>
              <a:rPr lang="en-GB" b="1" dirty="0"/>
              <a:t>entity-type</a:t>
            </a:r>
            <a:r>
              <a:rPr lang="en-GB" dirty="0"/>
              <a:t> to the desired entity (topic, broker, user, etc), and use the </a:t>
            </a:r>
            <a:r>
              <a:rPr lang="en-GB" b="1" dirty="0"/>
              <a:t>alter</a:t>
            </a:r>
            <a:r>
              <a:rPr lang="en-GB" dirty="0"/>
              <a:t> option. </a:t>
            </a:r>
          </a:p>
        </p:txBody>
      </p:sp>
      <p:sp>
        <p:nvSpPr>
          <p:cNvPr id="6" name="Metin kutusu 5">
            <a:extLst>
              <a:ext uri="{FF2B5EF4-FFF2-40B4-BE49-F238E27FC236}">
                <a16:creationId xmlns:a16="http://schemas.microsoft.com/office/drawing/2014/main" id="{86FDA066-4842-455D-BAE0-F8BD148767DF}"/>
              </a:ext>
            </a:extLst>
          </p:cNvPr>
          <p:cNvSpPr txBox="1"/>
          <p:nvPr/>
        </p:nvSpPr>
        <p:spPr>
          <a:xfrm>
            <a:off x="979273" y="4179369"/>
            <a:ext cx="10233454" cy="646331"/>
          </a:xfrm>
          <a:prstGeom prst="rect">
            <a:avLst/>
          </a:prstGeom>
          <a:noFill/>
        </p:spPr>
        <p:txBody>
          <a:bodyPr wrap="square">
            <a:spAutoFit/>
          </a:bodyPr>
          <a:lstStyle/>
          <a:p>
            <a:r>
              <a:rPr lang="en-GB" dirty="0"/>
              <a:t>/bin/</a:t>
            </a:r>
            <a:r>
              <a:rPr lang="en-GB" b="1" dirty="0"/>
              <a:t>kafka-configs.sh</a:t>
            </a:r>
            <a:r>
              <a:rPr lang="en-GB" dirty="0"/>
              <a:t> </a:t>
            </a:r>
            <a:r>
              <a:rPr lang="en-GB" b="1" dirty="0"/>
              <a:t>--bootstrap-server</a:t>
            </a:r>
            <a:r>
              <a:rPr lang="en-GB" dirty="0"/>
              <a:t> host1:9092 </a:t>
            </a:r>
            <a:r>
              <a:rPr lang="en-GB" b="1" dirty="0"/>
              <a:t>--entity-type </a:t>
            </a:r>
            <a:r>
              <a:rPr lang="en-GB" dirty="0"/>
              <a:t>topics </a:t>
            </a:r>
            <a:r>
              <a:rPr lang="en-GB" b="1" dirty="0"/>
              <a:t>--entity-default --alter --add-config </a:t>
            </a:r>
            <a:r>
              <a:rPr lang="en-GB" dirty="0"/>
              <a:t>delete.retention.ms=172800000</a:t>
            </a:r>
          </a:p>
        </p:txBody>
      </p:sp>
    </p:spTree>
    <p:extLst>
      <p:ext uri="{BB962C8B-B14F-4D97-AF65-F5344CB8AC3E}">
        <p14:creationId xmlns:p14="http://schemas.microsoft.com/office/powerpoint/2010/main" val="48485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C0DA1EF-2583-436A-ABA3-254FC645EFBB}"/>
              </a:ext>
            </a:extLst>
          </p:cNvPr>
          <p:cNvSpPr>
            <a:spLocks noGrp="1"/>
          </p:cNvSpPr>
          <p:nvPr>
            <p:ph type="title"/>
          </p:nvPr>
        </p:nvSpPr>
        <p:spPr/>
        <p:txBody>
          <a:bodyPr/>
          <a:lstStyle/>
          <a:p>
            <a:r>
              <a:rPr lang="en-GB" b="1" dirty="0">
                <a:solidFill>
                  <a:srgbClr val="1A1523"/>
                </a:solidFill>
                <a:latin typeface="PolySans"/>
              </a:rPr>
              <a:t>D</a:t>
            </a:r>
            <a:r>
              <a:rPr lang="en-GB" b="1" i="0" dirty="0">
                <a:solidFill>
                  <a:srgbClr val="1A1523"/>
                </a:solidFill>
                <a:effectLst/>
                <a:latin typeface="PolySans"/>
              </a:rPr>
              <a:t>ata stream in Apache Kafka</a:t>
            </a:r>
            <a:endParaRPr lang="en-GB" dirty="0"/>
          </a:p>
        </p:txBody>
      </p:sp>
      <p:sp>
        <p:nvSpPr>
          <p:cNvPr id="3" name="İçerik Yer Tutucusu 2">
            <a:extLst>
              <a:ext uri="{FF2B5EF4-FFF2-40B4-BE49-F238E27FC236}">
                <a16:creationId xmlns:a16="http://schemas.microsoft.com/office/drawing/2014/main" id="{EAEEF499-744E-43EC-858C-D1EAD1E66B11}"/>
              </a:ext>
            </a:extLst>
          </p:cNvPr>
          <p:cNvSpPr>
            <a:spLocks noGrp="1"/>
          </p:cNvSpPr>
          <p:nvPr>
            <p:ph idx="1"/>
          </p:nvPr>
        </p:nvSpPr>
        <p:spPr>
          <a:xfrm>
            <a:off x="838200" y="1825625"/>
            <a:ext cx="3371335" cy="4351338"/>
          </a:xfrm>
        </p:spPr>
        <p:txBody>
          <a:bodyPr>
            <a:normAutofit fontScale="92500"/>
          </a:bodyPr>
          <a:lstStyle/>
          <a:p>
            <a:r>
              <a:rPr lang="en-GB" sz="2000" dirty="0"/>
              <a:t>Apache Kafka is used to store these data streams (also called topics), which then allows systems to perform stream processing. </a:t>
            </a:r>
            <a:r>
              <a:rPr lang="en-GB" sz="2000" i="1" dirty="0"/>
              <a:t>(Performing continual calculations on a potentially endless and constantly evolving source of data.) </a:t>
            </a:r>
          </a:p>
          <a:p>
            <a:r>
              <a:rPr lang="en-GB" sz="2000" dirty="0"/>
              <a:t>Once the stream is processed and stored in Apache Kafka, it may be transferred to another system.</a:t>
            </a:r>
          </a:p>
        </p:txBody>
      </p:sp>
      <p:pic>
        <p:nvPicPr>
          <p:cNvPr id="3074" name="Picture 2" descr="Apache Kafka allows for data from various different business applications and sources to flow into a real-time data pipeline that can process millions of events per second.">
            <a:extLst>
              <a:ext uri="{FF2B5EF4-FFF2-40B4-BE49-F238E27FC236}">
                <a16:creationId xmlns:a16="http://schemas.microsoft.com/office/drawing/2014/main" id="{DF254930-CB2E-4744-83BF-B24E791D7F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8070" y="1825625"/>
            <a:ext cx="634066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135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AEE3D5-A1C6-41D0-9AC1-019078075C98}"/>
              </a:ext>
            </a:extLst>
          </p:cNvPr>
          <p:cNvSpPr>
            <a:spLocks noGrp="1"/>
          </p:cNvSpPr>
          <p:nvPr>
            <p:ph type="title"/>
          </p:nvPr>
        </p:nvSpPr>
        <p:spPr/>
        <p:txBody>
          <a:bodyPr/>
          <a:lstStyle/>
          <a:p>
            <a:r>
              <a:rPr lang="en-GB" dirty="0"/>
              <a:t>Kafka in Uber</a:t>
            </a:r>
          </a:p>
        </p:txBody>
      </p:sp>
      <p:sp>
        <p:nvSpPr>
          <p:cNvPr id="3" name="İçerik Yer Tutucusu 2">
            <a:extLst>
              <a:ext uri="{FF2B5EF4-FFF2-40B4-BE49-F238E27FC236}">
                <a16:creationId xmlns:a16="http://schemas.microsoft.com/office/drawing/2014/main" id="{F53FBB5D-790A-4B61-8F56-69194E753F49}"/>
              </a:ext>
            </a:extLst>
          </p:cNvPr>
          <p:cNvSpPr>
            <a:spLocks noGrp="1"/>
          </p:cNvSpPr>
          <p:nvPr>
            <p:ph idx="1"/>
          </p:nvPr>
        </p:nvSpPr>
        <p:spPr>
          <a:xfrm>
            <a:off x="838200" y="1825625"/>
            <a:ext cx="6180438" cy="4351338"/>
          </a:xfrm>
        </p:spPr>
        <p:txBody>
          <a:bodyPr>
            <a:normAutofit fontScale="92500"/>
          </a:bodyPr>
          <a:lstStyle/>
          <a:p>
            <a:r>
              <a:rPr lang="en-GB" sz="2000" dirty="0">
                <a:solidFill>
                  <a:srgbClr val="000000"/>
                </a:solidFill>
                <a:latin typeface="UberMoveText"/>
              </a:rPr>
              <a:t>Uber uses Kafka extensively in their real-time pricing pipeline. </a:t>
            </a:r>
          </a:p>
          <a:p>
            <a:r>
              <a:rPr lang="en-GB" sz="2000" dirty="0">
                <a:solidFill>
                  <a:srgbClr val="000000"/>
                </a:solidFill>
                <a:latin typeface="UberMoveText"/>
              </a:rPr>
              <a:t>Kafka is the backbone through which significant proportion of the events are communicated to the different stream processing calculations. </a:t>
            </a:r>
          </a:p>
          <a:p>
            <a:r>
              <a:rPr lang="en-GB" sz="2000" dirty="0">
                <a:solidFill>
                  <a:srgbClr val="000000"/>
                </a:solidFill>
                <a:latin typeface="UberMoveText"/>
              </a:rPr>
              <a:t>The speed and flexibility of Kafka allows Uber to adjust their pricing models to the constantly evolving events in the real world such as</a:t>
            </a:r>
          </a:p>
          <a:p>
            <a:pPr lvl="1"/>
            <a:r>
              <a:rPr lang="en-GB" sz="1600" i="1" dirty="0">
                <a:solidFill>
                  <a:srgbClr val="000000"/>
                </a:solidFill>
                <a:latin typeface="UberMoveText"/>
              </a:rPr>
              <a:t>Number of available drivers and their position,</a:t>
            </a:r>
          </a:p>
          <a:p>
            <a:pPr lvl="1"/>
            <a:r>
              <a:rPr lang="en-GB" sz="1600" i="1" dirty="0">
                <a:solidFill>
                  <a:srgbClr val="000000"/>
                </a:solidFill>
                <a:latin typeface="UberMoveText"/>
              </a:rPr>
              <a:t>Users and their position,</a:t>
            </a:r>
          </a:p>
          <a:p>
            <a:pPr lvl="1"/>
            <a:r>
              <a:rPr lang="en-GB" sz="1600" i="1" dirty="0">
                <a:solidFill>
                  <a:srgbClr val="000000"/>
                </a:solidFill>
                <a:latin typeface="UberMoveText"/>
              </a:rPr>
              <a:t>Weather event, other events</a:t>
            </a:r>
            <a:r>
              <a:rPr lang="en-GB" sz="1600" dirty="0">
                <a:solidFill>
                  <a:srgbClr val="000000"/>
                </a:solidFill>
                <a:latin typeface="UberMoveText"/>
              </a:rPr>
              <a:t>), </a:t>
            </a:r>
          </a:p>
          <a:p>
            <a:pPr marL="0" indent="0">
              <a:buNone/>
            </a:pPr>
            <a:r>
              <a:rPr lang="en-GB" sz="2000" dirty="0">
                <a:solidFill>
                  <a:srgbClr val="000000"/>
                </a:solidFill>
                <a:latin typeface="UberMoveText"/>
              </a:rPr>
              <a:t>and bill users the right amount to manage offer and demand.</a:t>
            </a:r>
          </a:p>
          <a:p>
            <a:endParaRPr lang="en-GB" sz="2000" dirty="0"/>
          </a:p>
        </p:txBody>
      </p:sp>
      <p:pic>
        <p:nvPicPr>
          <p:cNvPr id="4" name="Picture 6" descr="Uber logosunun ve sembolünün anlamı - Tarih ve Evrim | Turbologo">
            <a:extLst>
              <a:ext uri="{FF2B5EF4-FFF2-40B4-BE49-F238E27FC236}">
                <a16:creationId xmlns:a16="http://schemas.microsoft.com/office/drawing/2014/main" id="{D5AA71AC-27BF-4D51-8E89-F32684F113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6006" y="2342206"/>
            <a:ext cx="4401279" cy="264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074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5CAEE3D5-A1C6-41D0-9AC1-019078075C98}"/>
              </a:ext>
            </a:extLst>
          </p:cNvPr>
          <p:cNvSpPr>
            <a:spLocks noGrp="1"/>
          </p:cNvSpPr>
          <p:nvPr>
            <p:ph type="title"/>
          </p:nvPr>
        </p:nvSpPr>
        <p:spPr/>
        <p:txBody>
          <a:bodyPr/>
          <a:lstStyle/>
          <a:p>
            <a:r>
              <a:rPr lang="en-GB" dirty="0"/>
              <a:t>Kafka in Uber</a:t>
            </a:r>
          </a:p>
        </p:txBody>
      </p:sp>
      <p:sp>
        <p:nvSpPr>
          <p:cNvPr id="3" name="İçerik Yer Tutucusu 2">
            <a:extLst>
              <a:ext uri="{FF2B5EF4-FFF2-40B4-BE49-F238E27FC236}">
                <a16:creationId xmlns:a16="http://schemas.microsoft.com/office/drawing/2014/main" id="{F53FBB5D-790A-4B61-8F56-69194E753F49}"/>
              </a:ext>
            </a:extLst>
          </p:cNvPr>
          <p:cNvSpPr>
            <a:spLocks noGrp="1"/>
          </p:cNvSpPr>
          <p:nvPr>
            <p:ph idx="1"/>
          </p:nvPr>
        </p:nvSpPr>
        <p:spPr>
          <a:xfrm>
            <a:off x="838199" y="1825625"/>
            <a:ext cx="5793259" cy="4954116"/>
          </a:xfrm>
        </p:spPr>
        <p:txBody>
          <a:bodyPr>
            <a:noAutofit/>
          </a:bodyPr>
          <a:lstStyle/>
          <a:p>
            <a:pPr algn="l"/>
            <a:r>
              <a:rPr lang="en-GB" sz="1400" dirty="0">
                <a:solidFill>
                  <a:srgbClr val="000000"/>
                </a:solidFill>
                <a:latin typeface="UberMoveText"/>
              </a:rPr>
              <a:t>H</a:t>
            </a:r>
            <a:r>
              <a:rPr lang="en-GB" sz="1400" b="0" i="0" dirty="0">
                <a:solidFill>
                  <a:srgbClr val="000000"/>
                </a:solidFill>
                <a:effectLst/>
                <a:latin typeface="UberMoveText"/>
              </a:rPr>
              <a:t>ow they overcame the limitations imposed by partitions for non-ordered message consumption, and achieved ?</a:t>
            </a:r>
          </a:p>
          <a:p>
            <a:pPr lvl="1"/>
            <a:r>
              <a:rPr lang="en-GB" sz="1400" b="0" i="0" dirty="0">
                <a:solidFill>
                  <a:srgbClr val="000000"/>
                </a:solidFill>
                <a:effectLst/>
                <a:latin typeface="UberMoveText"/>
              </a:rPr>
              <a:t>Partition parallel processing to address the partition scalability problem</a:t>
            </a:r>
          </a:p>
          <a:p>
            <a:pPr lvl="1"/>
            <a:r>
              <a:rPr lang="en-GB" sz="1400" b="0" i="0" dirty="0">
                <a:solidFill>
                  <a:srgbClr val="000000"/>
                </a:solidFill>
                <a:effectLst/>
                <a:latin typeface="UberMoveText"/>
              </a:rPr>
              <a:t>Out-of-order commit to guarantee at-least-once message delivery and address the non-uniform processing latency problem</a:t>
            </a:r>
          </a:p>
          <a:p>
            <a:pPr lvl="1"/>
            <a:r>
              <a:rPr lang="en-GB" sz="1400" b="0" i="0" dirty="0">
                <a:solidFill>
                  <a:srgbClr val="000000"/>
                </a:solidFill>
                <a:effectLst/>
                <a:latin typeface="UberMoveText"/>
              </a:rPr>
              <a:t>Dead Letter Queue (DLQ) to address the poison pill message problem</a:t>
            </a:r>
          </a:p>
          <a:p>
            <a:pPr algn="l"/>
            <a:r>
              <a:rPr lang="en-GB" sz="1400" b="0" i="0" dirty="0">
                <a:solidFill>
                  <a:srgbClr val="000000"/>
                </a:solidFill>
                <a:effectLst/>
                <a:latin typeface="UberMoveText"/>
              </a:rPr>
              <a:t>Parallel processing of messages within a single partition can be achieved by simply consuming a batch of messages in the Consumer Proxy cluster, and then sending them parallelly to multiple instances of the Consumer Service. </a:t>
            </a:r>
          </a:p>
          <a:p>
            <a:pPr algn="l"/>
            <a:r>
              <a:rPr lang="en-GB" sz="1400" b="0" i="0" dirty="0">
                <a:solidFill>
                  <a:srgbClr val="000000"/>
                </a:solidFill>
                <a:effectLst/>
                <a:latin typeface="UberMoveText"/>
              </a:rPr>
              <a:t>Although a single Kafka topic partition is still consumed by a single Consumer Proxy node, this single node can send messages to any number of consumer service instances. Therefore, the number of consumer service instances is not limited by the number of Kafka topic partitions anymore. </a:t>
            </a:r>
          </a:p>
          <a:p>
            <a:pPr algn="l"/>
            <a:r>
              <a:rPr lang="en-GB" sz="1400" dirty="0">
                <a:solidFill>
                  <a:srgbClr val="000000"/>
                </a:solidFill>
                <a:latin typeface="UberMoveText"/>
              </a:rPr>
              <a:t>Source: </a:t>
            </a:r>
            <a:r>
              <a:rPr lang="en-GB" sz="1100" dirty="0">
                <a:hlinkClick r:id="rId2"/>
              </a:rPr>
              <a:t>https://www.uber.com/en-TR/blog/kafka-async-queuing-with-consumer-proxy/</a:t>
            </a:r>
            <a:r>
              <a:rPr lang="en-GB" sz="1100" dirty="0"/>
              <a:t> </a:t>
            </a:r>
          </a:p>
        </p:txBody>
      </p:sp>
      <p:pic>
        <p:nvPicPr>
          <p:cNvPr id="4100" name="Picture 4" descr="Image">
            <a:extLst>
              <a:ext uri="{FF2B5EF4-FFF2-40B4-BE49-F238E27FC236}">
                <a16:creationId xmlns:a16="http://schemas.microsoft.com/office/drawing/2014/main" id="{8290DDAE-E6DA-4316-B60D-F18634FD49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3890" y="1690688"/>
            <a:ext cx="5470900" cy="3690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5954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C87DBFC9-61C1-4C90-A2C9-B62146BEB443}"/>
              </a:ext>
            </a:extLst>
          </p:cNvPr>
          <p:cNvSpPr>
            <a:spLocks noGrp="1"/>
          </p:cNvSpPr>
          <p:nvPr>
            <p:ph type="title"/>
          </p:nvPr>
        </p:nvSpPr>
        <p:spPr/>
        <p:txBody>
          <a:bodyPr/>
          <a:lstStyle/>
          <a:p>
            <a:r>
              <a:rPr lang="en-GB" dirty="0"/>
              <a:t>Kafka in Netflix</a:t>
            </a:r>
          </a:p>
        </p:txBody>
      </p:sp>
      <p:sp>
        <p:nvSpPr>
          <p:cNvPr id="3" name="İçerik Yer Tutucusu 2">
            <a:extLst>
              <a:ext uri="{FF2B5EF4-FFF2-40B4-BE49-F238E27FC236}">
                <a16:creationId xmlns:a16="http://schemas.microsoft.com/office/drawing/2014/main" id="{31E24573-043D-4273-8899-7607926D752D}"/>
              </a:ext>
            </a:extLst>
          </p:cNvPr>
          <p:cNvSpPr>
            <a:spLocks noGrp="1"/>
          </p:cNvSpPr>
          <p:nvPr>
            <p:ph idx="1"/>
          </p:nvPr>
        </p:nvSpPr>
        <p:spPr>
          <a:xfrm>
            <a:off x="838200" y="1825624"/>
            <a:ext cx="4804720" cy="4566937"/>
          </a:xfrm>
        </p:spPr>
        <p:txBody>
          <a:bodyPr>
            <a:normAutofit lnSpcReduction="10000"/>
          </a:bodyPr>
          <a:lstStyle/>
          <a:p>
            <a:r>
              <a:rPr lang="en-GB" sz="2000" b="1" dirty="0">
                <a:solidFill>
                  <a:srgbClr val="000000"/>
                </a:solidFill>
                <a:latin typeface="UberMoveText"/>
              </a:rPr>
              <a:t>Netflix</a:t>
            </a:r>
            <a:r>
              <a:rPr lang="en-GB" sz="2000" dirty="0">
                <a:solidFill>
                  <a:srgbClr val="000000"/>
                </a:solidFill>
                <a:latin typeface="UberMoveText"/>
              </a:rPr>
              <a:t> has integrated Kafka as the core component of its data platform. They refer to it internally as their Keystone data pipeline.</a:t>
            </a:r>
          </a:p>
          <a:p>
            <a:endParaRPr lang="en-GB" sz="2000" dirty="0">
              <a:solidFill>
                <a:srgbClr val="000000"/>
              </a:solidFill>
              <a:latin typeface="UberMoveText"/>
            </a:endParaRPr>
          </a:p>
          <a:p>
            <a:r>
              <a:rPr lang="en-GB" sz="2000" dirty="0">
                <a:solidFill>
                  <a:srgbClr val="000000"/>
                </a:solidFill>
                <a:latin typeface="UberMoveText"/>
              </a:rPr>
              <a:t> As part of Netflix's Keystone, Kafka handles billions of events a day. </a:t>
            </a:r>
          </a:p>
          <a:p>
            <a:endParaRPr lang="en-GB" sz="2000" dirty="0">
              <a:solidFill>
                <a:srgbClr val="000000"/>
              </a:solidFill>
              <a:latin typeface="UberMoveText"/>
            </a:endParaRPr>
          </a:p>
          <a:p>
            <a:r>
              <a:rPr lang="en-GB" sz="2000" dirty="0">
                <a:solidFill>
                  <a:srgbClr val="000000"/>
                </a:solidFill>
                <a:latin typeface="UberMoveText"/>
              </a:rPr>
              <a:t>Just to give an idea about the huge amount of data that Kafka can handle, Netflix sends about 5 hundred billion events and 1.3 petabytes of data per day into Kafka.</a:t>
            </a:r>
          </a:p>
          <a:p>
            <a:endParaRPr lang="en-GB" dirty="0"/>
          </a:p>
        </p:txBody>
      </p:sp>
      <p:pic>
        <p:nvPicPr>
          <p:cNvPr id="5124" name="Picture 4" descr="netflix-logo - Província Marcas e Patentes">
            <a:extLst>
              <a:ext uri="{FF2B5EF4-FFF2-40B4-BE49-F238E27FC236}">
                <a16:creationId xmlns:a16="http://schemas.microsoft.com/office/drawing/2014/main" id="{CE88F5CC-9430-4481-9AEE-C5B3DB130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237924"/>
            <a:ext cx="5113638" cy="2876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951734"/>
      </p:ext>
    </p:extLst>
  </p:cSld>
  <p:clrMapOvr>
    <a:masterClrMapping/>
  </p:clrMapOvr>
</p:sld>
</file>

<file path=ppt/theme/theme1.xml><?xml version="1.0" encoding="utf-8"?>
<a:theme xmlns:a="http://schemas.openxmlformats.org/drawingml/2006/main" name="Rozet">
  <a:themeElements>
    <a:clrScheme name="Rozet">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Rozet">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Roze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TM10001106[[fn=Rozet]]</Template>
  <TotalTime>348</TotalTime>
  <Words>3749</Words>
  <Application>Microsoft Office PowerPoint</Application>
  <PresentationFormat>Geniş ekran</PresentationFormat>
  <Paragraphs>254</Paragraphs>
  <Slides>54</Slides>
  <Notes>15</Notes>
  <HiddenSlides>0</HiddenSlides>
  <MMClips>0</MMClips>
  <ScaleCrop>false</ScaleCrop>
  <HeadingPairs>
    <vt:vector size="6" baseType="variant">
      <vt:variant>
        <vt:lpstr>Kullanılan Yazı Tipleri</vt:lpstr>
      </vt:variant>
      <vt:variant>
        <vt:i4>17</vt:i4>
      </vt:variant>
      <vt:variant>
        <vt:lpstr>Tema</vt:lpstr>
      </vt:variant>
      <vt:variant>
        <vt:i4>1</vt:i4>
      </vt:variant>
      <vt:variant>
        <vt:lpstr>Slayt Başlıkları</vt:lpstr>
      </vt:variant>
      <vt:variant>
        <vt:i4>54</vt:i4>
      </vt:variant>
    </vt:vector>
  </HeadingPairs>
  <TitlesOfParts>
    <vt:vector size="72" baseType="lpstr">
      <vt:lpstr>Arial</vt:lpstr>
      <vt:lpstr>Calibri</vt:lpstr>
      <vt:lpstr>Consolas</vt:lpstr>
      <vt:lpstr>Gill Sans MT</vt:lpstr>
      <vt:lpstr>Impact</vt:lpstr>
      <vt:lpstr>Inter</vt:lpstr>
      <vt:lpstr>MarkPro-Bold</vt:lpstr>
      <vt:lpstr>MarkPro-BoldItalic</vt:lpstr>
      <vt:lpstr>MarkPro-NarrowBook</vt:lpstr>
      <vt:lpstr>Menlo</vt:lpstr>
      <vt:lpstr>museo-sans</vt:lpstr>
      <vt:lpstr>NEXT Book</vt:lpstr>
      <vt:lpstr>PolySans</vt:lpstr>
      <vt:lpstr>Roboto</vt:lpstr>
      <vt:lpstr>Roboto Mono</vt:lpstr>
      <vt:lpstr>system-ui</vt:lpstr>
      <vt:lpstr>UberMoveText</vt:lpstr>
      <vt:lpstr>Rozet</vt:lpstr>
      <vt:lpstr>Apache kafka</vt:lpstr>
      <vt:lpstr>Publish-Subscribe Architecture</vt:lpstr>
      <vt:lpstr>Benefits of the Pub/Sub Model</vt:lpstr>
      <vt:lpstr>Purpose of the Using Pub/Sub Model</vt:lpstr>
      <vt:lpstr>When Pub/Sub can be a Bad Choice ?</vt:lpstr>
      <vt:lpstr>Data stream in Apache Kafka</vt:lpstr>
      <vt:lpstr>Kafka in Uber</vt:lpstr>
      <vt:lpstr>Kafka in Uber</vt:lpstr>
      <vt:lpstr>Kafka in Netflix</vt:lpstr>
      <vt:lpstr>Apache Kafka Core Concepts</vt:lpstr>
      <vt:lpstr>Apache Kafka Core Concepts</vt:lpstr>
      <vt:lpstr>Apache Kafka Core Concepts</vt:lpstr>
      <vt:lpstr>Kafka Producers</vt:lpstr>
      <vt:lpstr>Kafka Producers</vt:lpstr>
      <vt:lpstr>Kafka Producers</vt:lpstr>
      <vt:lpstr>Kafka Producers</vt:lpstr>
      <vt:lpstr>Kafka Producers</vt:lpstr>
      <vt:lpstr>Kafka Producers</vt:lpstr>
      <vt:lpstr>Kafka Message Anatomy</vt:lpstr>
      <vt:lpstr>Kafka Message Serializers</vt:lpstr>
      <vt:lpstr>Kafka Message Key Hashing</vt:lpstr>
      <vt:lpstr>Kafka Consumers</vt:lpstr>
      <vt:lpstr>Kafka Message Deserializers</vt:lpstr>
      <vt:lpstr>Kafka Consumer Groups</vt:lpstr>
      <vt:lpstr>Kafka Consumer Groups</vt:lpstr>
      <vt:lpstr>Kafka Consumer Groups</vt:lpstr>
      <vt:lpstr>Kafka Consumer Groups</vt:lpstr>
      <vt:lpstr>Kafka Consumer Groups</vt:lpstr>
      <vt:lpstr>Kafka Consumer Groups</vt:lpstr>
      <vt:lpstr>PowerPoint Sunusu</vt:lpstr>
      <vt:lpstr>Kafka Consumer Offsets</vt:lpstr>
      <vt:lpstr>Delivery semantics for consumers</vt:lpstr>
      <vt:lpstr>Delivery semantics for consumers</vt:lpstr>
      <vt:lpstr>Delivery semantics for consumers</vt:lpstr>
      <vt:lpstr>Automatic Offset Committing Strategy</vt:lpstr>
      <vt:lpstr>Consumer Auto Offsets Reset Behavior</vt:lpstr>
      <vt:lpstr>Retention Period</vt:lpstr>
      <vt:lpstr>Apache KafkaWorkflows</vt:lpstr>
      <vt:lpstr>In-Sync Replicas (ISR)</vt:lpstr>
      <vt:lpstr>Kafka as a Database</vt:lpstr>
      <vt:lpstr>Using State Store</vt:lpstr>
      <vt:lpstr>Topic Compaction</vt:lpstr>
      <vt:lpstr>Topic Compaction</vt:lpstr>
      <vt:lpstr>Kafka Connect</vt:lpstr>
      <vt:lpstr>Kafka Connect</vt:lpstr>
      <vt:lpstr>Change Data Capture with Debezium</vt:lpstr>
      <vt:lpstr>Schema Registry</vt:lpstr>
      <vt:lpstr>Kafka Connect &amp; Serialization - Schemas</vt:lpstr>
      <vt:lpstr>ksqlDB</vt:lpstr>
      <vt:lpstr>PowerPoint Sunusu</vt:lpstr>
      <vt:lpstr>PowerPoint Sunusu</vt:lpstr>
      <vt:lpstr>PowerPoint Sunusu</vt:lpstr>
      <vt:lpstr>kafka-topics.sh</vt:lpstr>
      <vt:lpstr>kafka-configs.sh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Sunusu</dc:title>
  <dc:creator>Meltem YILMAZ</dc:creator>
  <cp:lastModifiedBy>Meltem YILMAZ</cp:lastModifiedBy>
  <cp:revision>63</cp:revision>
  <dcterms:created xsi:type="dcterms:W3CDTF">2023-09-12T18:16:19Z</dcterms:created>
  <dcterms:modified xsi:type="dcterms:W3CDTF">2023-12-07T01:01:29Z</dcterms:modified>
</cp:coreProperties>
</file>